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288000" cy="10287000"/>
  <p:notesSz cx="6858000" cy="9144000"/>
  <p:embeddedFontLst>
    <p:embeddedFont>
      <p:font typeface="Montaser Arabic" panose="020B0604020202020204" charset="-78"/>
      <p:regular r:id="rId12"/>
    </p:embeddedFont>
    <p:embeddedFont>
      <p:font typeface="Montaser Arabic Bold" panose="020B0604020202020204" charset="-78"/>
      <p:regular r:id="rId13"/>
    </p:embeddedFont>
    <p:embeddedFont>
      <p:font typeface="Montserrat" panose="00000500000000000000" pitchFamily="2" charset="0"/>
      <p:regular r:id="rId14"/>
    </p:embeddedFont>
    <p:embeddedFont>
      <p:font typeface="Montserrat Bold" panose="00000800000000000000" charset="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4" d="100"/>
          <a:sy n="44" d="100"/>
        </p:scale>
        <p:origin x="876" y="5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10" Type="http://schemas.openxmlformats.org/officeDocument/2006/relationships/image" Target="../media/image19.svg"/><Relationship Id="rId4" Type="http://schemas.openxmlformats.org/officeDocument/2006/relationships/image" Target="../media/image13.svg"/><Relationship Id="rId9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918487" y="2066064"/>
            <a:ext cx="904897" cy="723918"/>
          </a:xfrm>
          <a:custGeom>
            <a:avLst/>
            <a:gdLst/>
            <a:ahLst/>
            <a:cxnLst/>
            <a:rect l="l" t="t" r="r" b="b"/>
            <a:pathLst>
              <a:path w="904897" h="723918">
                <a:moveTo>
                  <a:pt x="0" y="0"/>
                </a:moveTo>
                <a:lnTo>
                  <a:pt x="904897" y="0"/>
                </a:lnTo>
                <a:lnTo>
                  <a:pt x="904897" y="723917"/>
                </a:lnTo>
                <a:lnTo>
                  <a:pt x="0" y="7239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3" name="TextBox 3"/>
          <p:cNvSpPr txBox="1"/>
          <p:nvPr/>
        </p:nvSpPr>
        <p:spPr>
          <a:xfrm>
            <a:off x="2804334" y="2580431"/>
            <a:ext cx="10664885" cy="38017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332"/>
              </a:lnSpc>
            </a:pPr>
            <a:r>
              <a:rPr lang="en-US" sz="10951" b="1">
                <a:solidFill>
                  <a:srgbClr val="095D40"/>
                </a:solidFill>
                <a:latin typeface="Montaser Arabic Bold"/>
                <a:ea typeface="Montaser Arabic Bold"/>
                <a:cs typeface="Montaser Arabic Bold"/>
                <a:sym typeface="Montaser Arabic Bold"/>
              </a:rPr>
              <a:t>Evaluación</a:t>
            </a:r>
          </a:p>
          <a:p>
            <a:pPr algn="l">
              <a:lnSpc>
                <a:spcPts val="15332"/>
              </a:lnSpc>
              <a:spcBef>
                <a:spcPct val="0"/>
              </a:spcBef>
            </a:pPr>
            <a:r>
              <a:rPr lang="en-US" sz="10951" b="1">
                <a:solidFill>
                  <a:srgbClr val="095D40"/>
                </a:solidFill>
                <a:latin typeface="Montaser Arabic Bold"/>
                <a:ea typeface="Montaser Arabic Bold"/>
                <a:cs typeface="Montaser Arabic Bold"/>
                <a:sym typeface="Montaser Arabic Bold"/>
              </a:rPr>
              <a:t>Empresarial</a:t>
            </a:r>
          </a:p>
        </p:txBody>
      </p:sp>
      <p:grpSp>
        <p:nvGrpSpPr>
          <p:cNvPr id="4" name="Group 4"/>
          <p:cNvGrpSpPr/>
          <p:nvPr/>
        </p:nvGrpSpPr>
        <p:grpSpPr>
          <a:xfrm rot="-2700000">
            <a:off x="10301945" y="-6331643"/>
            <a:ext cx="7864532" cy="15138644"/>
            <a:chOff x="0" y="0"/>
            <a:chExt cx="2071317" cy="398713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071317" cy="3987133"/>
            </a:xfrm>
            <a:custGeom>
              <a:avLst/>
              <a:gdLst/>
              <a:ahLst/>
              <a:cxnLst/>
              <a:rect l="l" t="t" r="r" b="b"/>
              <a:pathLst>
                <a:path w="2071317" h="3987133">
                  <a:moveTo>
                    <a:pt x="0" y="0"/>
                  </a:moveTo>
                  <a:lnTo>
                    <a:pt x="2071317" y="0"/>
                  </a:lnTo>
                  <a:lnTo>
                    <a:pt x="2071317" y="3987133"/>
                  </a:lnTo>
                  <a:lnTo>
                    <a:pt x="0" y="398713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2071317" cy="40252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3256782" y="6372623"/>
            <a:ext cx="7560525" cy="5072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030"/>
              </a:lnSpc>
              <a:spcBef>
                <a:spcPct val="0"/>
              </a:spcBef>
            </a:pPr>
            <a:r>
              <a:rPr lang="en-US" sz="3276" spc="-65">
                <a:solidFill>
                  <a:srgbClr val="3B3A3A"/>
                </a:solidFill>
                <a:latin typeface="Montaser Arabic"/>
                <a:ea typeface="Montaser Arabic"/>
                <a:cs typeface="Montaser Arabic"/>
                <a:sym typeface="Montaser Arabic"/>
              </a:rPr>
              <a:t>Proyecto predictivo</a:t>
            </a:r>
          </a:p>
        </p:txBody>
      </p:sp>
      <p:sp>
        <p:nvSpPr>
          <p:cNvPr id="8" name="Freeform 8"/>
          <p:cNvSpPr/>
          <p:nvPr/>
        </p:nvSpPr>
        <p:spPr>
          <a:xfrm flipH="1">
            <a:off x="6774782" y="6226984"/>
            <a:ext cx="11821212" cy="5007895"/>
          </a:xfrm>
          <a:custGeom>
            <a:avLst/>
            <a:gdLst/>
            <a:ahLst/>
            <a:cxnLst/>
            <a:rect l="l" t="t" r="r" b="b"/>
            <a:pathLst>
              <a:path w="11821212" h="5007895">
                <a:moveTo>
                  <a:pt x="11821212" y="0"/>
                </a:moveTo>
                <a:lnTo>
                  <a:pt x="0" y="0"/>
                </a:lnTo>
                <a:lnTo>
                  <a:pt x="0" y="5007895"/>
                </a:lnTo>
                <a:lnTo>
                  <a:pt x="11821212" y="5007895"/>
                </a:lnTo>
                <a:lnTo>
                  <a:pt x="11821212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ES"/>
          </a:p>
        </p:txBody>
      </p:sp>
      <p:grpSp>
        <p:nvGrpSpPr>
          <p:cNvPr id="9" name="Group 9"/>
          <p:cNvGrpSpPr/>
          <p:nvPr/>
        </p:nvGrpSpPr>
        <p:grpSpPr>
          <a:xfrm>
            <a:off x="914203" y="8741485"/>
            <a:ext cx="3780262" cy="629045"/>
            <a:chOff x="0" y="0"/>
            <a:chExt cx="995625" cy="16567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995625" cy="165675"/>
            </a:xfrm>
            <a:custGeom>
              <a:avLst/>
              <a:gdLst/>
              <a:ahLst/>
              <a:cxnLst/>
              <a:rect l="l" t="t" r="r" b="b"/>
              <a:pathLst>
                <a:path w="995625" h="165675">
                  <a:moveTo>
                    <a:pt x="82837" y="0"/>
                  </a:moveTo>
                  <a:lnTo>
                    <a:pt x="912787" y="0"/>
                  </a:lnTo>
                  <a:cubicBezTo>
                    <a:pt x="934757" y="0"/>
                    <a:pt x="955827" y="8727"/>
                    <a:pt x="971362" y="24262"/>
                  </a:cubicBezTo>
                  <a:cubicBezTo>
                    <a:pt x="986897" y="39797"/>
                    <a:pt x="995625" y="60867"/>
                    <a:pt x="995625" y="82837"/>
                  </a:cubicBezTo>
                  <a:lnTo>
                    <a:pt x="995625" y="82837"/>
                  </a:lnTo>
                  <a:cubicBezTo>
                    <a:pt x="995625" y="104807"/>
                    <a:pt x="986897" y="125877"/>
                    <a:pt x="971362" y="141412"/>
                  </a:cubicBezTo>
                  <a:cubicBezTo>
                    <a:pt x="955827" y="156947"/>
                    <a:pt x="934757" y="165675"/>
                    <a:pt x="912787" y="165675"/>
                  </a:cubicBezTo>
                  <a:lnTo>
                    <a:pt x="82837" y="165675"/>
                  </a:lnTo>
                  <a:cubicBezTo>
                    <a:pt x="60867" y="165675"/>
                    <a:pt x="39797" y="156947"/>
                    <a:pt x="24262" y="141412"/>
                  </a:cubicBezTo>
                  <a:cubicBezTo>
                    <a:pt x="8727" y="125877"/>
                    <a:pt x="0" y="104807"/>
                    <a:pt x="0" y="82837"/>
                  </a:cubicBezTo>
                  <a:lnTo>
                    <a:pt x="0" y="82837"/>
                  </a:lnTo>
                  <a:cubicBezTo>
                    <a:pt x="0" y="60867"/>
                    <a:pt x="8727" y="39797"/>
                    <a:pt x="24262" y="24262"/>
                  </a:cubicBezTo>
                  <a:cubicBezTo>
                    <a:pt x="39797" y="8727"/>
                    <a:pt x="60867" y="0"/>
                    <a:pt x="82837" y="0"/>
                  </a:cubicBezTo>
                  <a:close/>
                </a:path>
              </a:pathLst>
            </a:custGeom>
            <a:solidFill>
              <a:srgbClr val="095D40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9525"/>
              <a:ext cx="995625" cy="1752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2420"/>
                </a:lnSpc>
                <a:spcBef>
                  <a:spcPct val="0"/>
                </a:spcBef>
              </a:pPr>
              <a:r>
                <a:rPr lang="en-US" sz="1968" spc="78">
                  <a:solidFill>
                    <a:srgbClr val="F4F4F4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Sengan Laity Njie Medina </a:t>
              </a:r>
            </a:p>
          </p:txBody>
        </p:sp>
      </p:grpSp>
      <p:sp>
        <p:nvSpPr>
          <p:cNvPr id="12" name="Freeform 12"/>
          <p:cNvSpPr/>
          <p:nvPr/>
        </p:nvSpPr>
        <p:spPr>
          <a:xfrm>
            <a:off x="1204085" y="7272994"/>
            <a:ext cx="390588" cy="386327"/>
          </a:xfrm>
          <a:custGeom>
            <a:avLst/>
            <a:gdLst/>
            <a:ahLst/>
            <a:cxnLst/>
            <a:rect l="l" t="t" r="r" b="b"/>
            <a:pathLst>
              <a:path w="390588" h="386327">
                <a:moveTo>
                  <a:pt x="0" y="0"/>
                </a:moveTo>
                <a:lnTo>
                  <a:pt x="390588" y="0"/>
                </a:lnTo>
                <a:lnTo>
                  <a:pt x="390588" y="386327"/>
                </a:lnTo>
                <a:lnTo>
                  <a:pt x="0" y="3863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grpSp>
        <p:nvGrpSpPr>
          <p:cNvPr id="13" name="Group 13"/>
          <p:cNvGrpSpPr/>
          <p:nvPr/>
        </p:nvGrpSpPr>
        <p:grpSpPr>
          <a:xfrm rot="-2700000">
            <a:off x="-5458679" y="4764810"/>
            <a:ext cx="7864532" cy="15138644"/>
            <a:chOff x="0" y="0"/>
            <a:chExt cx="2071317" cy="3987133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071317" cy="3987133"/>
            </a:xfrm>
            <a:custGeom>
              <a:avLst/>
              <a:gdLst/>
              <a:ahLst/>
              <a:cxnLst/>
              <a:rect l="l" t="t" r="r" b="b"/>
              <a:pathLst>
                <a:path w="2071317" h="3987133">
                  <a:moveTo>
                    <a:pt x="0" y="0"/>
                  </a:moveTo>
                  <a:lnTo>
                    <a:pt x="2071317" y="0"/>
                  </a:lnTo>
                  <a:lnTo>
                    <a:pt x="2071317" y="3987133"/>
                  </a:lnTo>
                  <a:lnTo>
                    <a:pt x="0" y="398713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2071317" cy="40252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5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705181">
            <a:off x="11739826" y="-799267"/>
            <a:ext cx="7908103" cy="16314940"/>
            <a:chOff x="0" y="0"/>
            <a:chExt cx="2082792" cy="429693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082792" cy="4296939"/>
            </a:xfrm>
            <a:custGeom>
              <a:avLst/>
              <a:gdLst/>
              <a:ahLst/>
              <a:cxnLst/>
              <a:rect l="l" t="t" r="r" b="b"/>
              <a:pathLst>
                <a:path w="2082792" h="4296939">
                  <a:moveTo>
                    <a:pt x="0" y="0"/>
                  </a:moveTo>
                  <a:lnTo>
                    <a:pt x="2082792" y="0"/>
                  </a:lnTo>
                  <a:lnTo>
                    <a:pt x="2082792" y="4296939"/>
                  </a:lnTo>
                  <a:lnTo>
                    <a:pt x="0" y="4296939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082792" cy="43350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21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477621" y="7912436"/>
            <a:ext cx="6135998" cy="132532"/>
            <a:chOff x="0" y="0"/>
            <a:chExt cx="1616065" cy="3490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616065" cy="34906"/>
            </a:xfrm>
            <a:custGeom>
              <a:avLst/>
              <a:gdLst/>
              <a:ahLst/>
              <a:cxnLst/>
              <a:rect l="l" t="t" r="r" b="b"/>
              <a:pathLst>
                <a:path w="1616065" h="34906">
                  <a:moveTo>
                    <a:pt x="0" y="0"/>
                  </a:moveTo>
                  <a:lnTo>
                    <a:pt x="1616065" y="0"/>
                  </a:lnTo>
                  <a:lnTo>
                    <a:pt x="1616065" y="34906"/>
                  </a:lnTo>
                  <a:lnTo>
                    <a:pt x="0" y="34906"/>
                  </a:lnTo>
                  <a:close/>
                </a:path>
              </a:pathLst>
            </a:custGeom>
            <a:solidFill>
              <a:srgbClr val="B0F54A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616065" cy="730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21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370569" y="1454845"/>
            <a:ext cx="8323332" cy="1346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1010"/>
              </a:lnSpc>
              <a:spcBef>
                <a:spcPct val="0"/>
              </a:spcBef>
            </a:pPr>
            <a:r>
              <a:rPr lang="en-US" sz="7864" b="1" u="none" strike="noStrike">
                <a:solidFill>
                  <a:srgbClr val="F4F4F4"/>
                </a:solidFill>
                <a:latin typeface="Montaser Arabic Bold"/>
                <a:ea typeface="Montaser Arabic Bold"/>
                <a:cs typeface="Montaser Arabic Bold"/>
                <a:sym typeface="Montaser Arabic Bold"/>
              </a:rPr>
              <a:t>Muchas Gracias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70569" y="6227545"/>
            <a:ext cx="7773431" cy="11306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684"/>
              </a:lnSpc>
              <a:spcBef>
                <a:spcPct val="0"/>
              </a:spcBef>
            </a:pPr>
            <a:r>
              <a:rPr lang="en-US" sz="2839" b="1" spc="8">
                <a:solidFill>
                  <a:srgbClr val="F4F4F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Si tiene dudas, póngase en contacto con nuestro equipo.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8945208" y="0"/>
            <a:ext cx="15405354" cy="10492410"/>
            <a:chOff x="0" y="0"/>
            <a:chExt cx="5475623" cy="372938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475623" cy="3729384"/>
            </a:xfrm>
            <a:custGeom>
              <a:avLst/>
              <a:gdLst/>
              <a:ahLst/>
              <a:cxnLst/>
              <a:rect l="l" t="t" r="r" b="b"/>
              <a:pathLst>
                <a:path w="5475623" h="3729384">
                  <a:moveTo>
                    <a:pt x="3322462" y="3729384"/>
                  </a:moveTo>
                  <a:lnTo>
                    <a:pt x="0" y="3729384"/>
                  </a:lnTo>
                  <a:lnTo>
                    <a:pt x="2153161" y="0"/>
                  </a:lnTo>
                  <a:lnTo>
                    <a:pt x="5475623" y="0"/>
                  </a:lnTo>
                  <a:lnTo>
                    <a:pt x="3322462" y="3729384"/>
                  </a:lnTo>
                  <a:close/>
                </a:path>
              </a:pathLst>
            </a:custGeom>
            <a:solidFill>
              <a:srgbClr val="56C1CA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4" name="Freeform 4"/>
            <p:cNvSpPr/>
            <p:nvPr/>
          </p:nvSpPr>
          <p:spPr>
            <a:xfrm>
              <a:off x="0" y="0"/>
              <a:ext cx="5475623" cy="3729384"/>
            </a:xfrm>
            <a:custGeom>
              <a:avLst/>
              <a:gdLst/>
              <a:ahLst/>
              <a:cxnLst/>
              <a:rect l="l" t="t" r="r" b="b"/>
              <a:pathLst>
                <a:path w="5475623" h="3729384">
                  <a:moveTo>
                    <a:pt x="3322462" y="3729384"/>
                  </a:moveTo>
                  <a:lnTo>
                    <a:pt x="0" y="3729384"/>
                  </a:lnTo>
                  <a:lnTo>
                    <a:pt x="2153161" y="0"/>
                  </a:lnTo>
                  <a:lnTo>
                    <a:pt x="5475623" y="0"/>
                  </a:lnTo>
                  <a:lnTo>
                    <a:pt x="3322462" y="3729384"/>
                  </a:lnTo>
                  <a:close/>
                </a:path>
              </a:pathLst>
            </a:custGeom>
            <a:blipFill>
              <a:blip r:embed="rId2"/>
              <a:stretch>
                <a:fillRect l="-1081" r="-1081"/>
              </a:stretch>
            </a:blipFill>
          </p:spPr>
          <p:txBody>
            <a:bodyPr/>
            <a:lstStyle/>
            <a:p>
              <a:endParaRPr lang="es-ES"/>
            </a:p>
          </p:txBody>
        </p:sp>
      </p:grpSp>
      <p:grpSp>
        <p:nvGrpSpPr>
          <p:cNvPr id="5" name="Group 5"/>
          <p:cNvGrpSpPr/>
          <p:nvPr/>
        </p:nvGrpSpPr>
        <p:grpSpPr>
          <a:xfrm rot="-2497095">
            <a:off x="16665742" y="-7701051"/>
            <a:ext cx="3733048" cy="23631701"/>
            <a:chOff x="0" y="0"/>
            <a:chExt cx="983190" cy="622398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983190" cy="6223987"/>
            </a:xfrm>
            <a:custGeom>
              <a:avLst/>
              <a:gdLst/>
              <a:ahLst/>
              <a:cxnLst/>
              <a:rect l="l" t="t" r="r" b="b"/>
              <a:pathLst>
                <a:path w="983190" h="6223987">
                  <a:moveTo>
                    <a:pt x="0" y="0"/>
                  </a:moveTo>
                  <a:lnTo>
                    <a:pt x="983190" y="0"/>
                  </a:lnTo>
                  <a:lnTo>
                    <a:pt x="983190" y="6223987"/>
                  </a:lnTo>
                  <a:lnTo>
                    <a:pt x="0" y="6223987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983190" cy="62620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21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 flipH="1">
            <a:off x="13061349" y="0"/>
            <a:ext cx="5226651" cy="4114800"/>
          </a:xfrm>
          <a:custGeom>
            <a:avLst/>
            <a:gdLst/>
            <a:ahLst/>
            <a:cxnLst/>
            <a:rect l="l" t="t" r="r" b="b"/>
            <a:pathLst>
              <a:path w="5226651" h="4114800">
                <a:moveTo>
                  <a:pt x="5226651" y="0"/>
                </a:moveTo>
                <a:lnTo>
                  <a:pt x="0" y="0"/>
                </a:lnTo>
                <a:lnTo>
                  <a:pt x="0" y="4114800"/>
                </a:lnTo>
                <a:lnTo>
                  <a:pt x="5226651" y="4114800"/>
                </a:lnTo>
                <a:lnTo>
                  <a:pt x="5226651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ES"/>
          </a:p>
        </p:txBody>
      </p:sp>
      <p:grpSp>
        <p:nvGrpSpPr>
          <p:cNvPr id="9" name="Group 9"/>
          <p:cNvGrpSpPr/>
          <p:nvPr/>
        </p:nvGrpSpPr>
        <p:grpSpPr>
          <a:xfrm rot="-2497095">
            <a:off x="-2065072" y="7238866"/>
            <a:ext cx="3733048" cy="5612960"/>
            <a:chOff x="0" y="0"/>
            <a:chExt cx="983190" cy="147831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983190" cy="1478310"/>
            </a:xfrm>
            <a:custGeom>
              <a:avLst/>
              <a:gdLst/>
              <a:ahLst/>
              <a:cxnLst/>
              <a:rect l="l" t="t" r="r" b="b"/>
              <a:pathLst>
                <a:path w="983190" h="1478310">
                  <a:moveTo>
                    <a:pt x="0" y="0"/>
                  </a:moveTo>
                  <a:lnTo>
                    <a:pt x="983190" y="0"/>
                  </a:lnTo>
                  <a:lnTo>
                    <a:pt x="983190" y="1478310"/>
                  </a:lnTo>
                  <a:lnTo>
                    <a:pt x="0" y="1478310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983190" cy="15164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21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235894" y="1943100"/>
            <a:ext cx="9815067" cy="10402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567"/>
              </a:lnSpc>
              <a:spcBef>
                <a:spcPct val="0"/>
              </a:spcBef>
            </a:pPr>
            <a:r>
              <a:rPr lang="en-US" sz="6119" b="1">
                <a:solidFill>
                  <a:srgbClr val="095D40"/>
                </a:solidFill>
                <a:latin typeface="Montaser Arabic Bold"/>
                <a:ea typeface="Montaser Arabic Bold"/>
                <a:cs typeface="Montaser Arabic Bold"/>
                <a:sym typeface="Montaser Arabic Bold"/>
              </a:rPr>
              <a:t>Contexto del problema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55850" y="3265502"/>
            <a:ext cx="9220050" cy="45079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48"/>
              </a:lnSpc>
            </a:pPr>
            <a:endParaRPr/>
          </a:p>
          <a:p>
            <a:pPr marL="529692" lvl="1" indent="-264846" algn="l">
              <a:lnSpc>
                <a:spcPts val="4048"/>
              </a:lnSpc>
              <a:buFont typeface="Arial"/>
              <a:buChar char="•"/>
            </a:pPr>
            <a:r>
              <a:rPr lang="en-US" sz="2453" spc="7">
                <a:solidFill>
                  <a:srgbClr val="3B3A3A"/>
                </a:solidFill>
                <a:latin typeface="Montaser Arabic"/>
                <a:ea typeface="Montaser Arabic"/>
                <a:cs typeface="Montaser Arabic"/>
                <a:sym typeface="Montaser Arabic"/>
              </a:rPr>
              <a:t>El incumplimiento financiero, conocido como ”default”, es uno de los principales riesgos que enfrentan las empresas en la actualidad.</a:t>
            </a:r>
          </a:p>
          <a:p>
            <a:pPr algn="l">
              <a:lnSpc>
                <a:spcPts val="4048"/>
              </a:lnSpc>
            </a:pPr>
            <a:endParaRPr lang="en-US" sz="2453" spc="7">
              <a:solidFill>
                <a:srgbClr val="3B3A3A"/>
              </a:solidFill>
              <a:latin typeface="Montaser Arabic"/>
              <a:ea typeface="Montaser Arabic"/>
              <a:cs typeface="Montaser Arabic"/>
              <a:sym typeface="Montaser Arabic"/>
            </a:endParaRPr>
          </a:p>
          <a:p>
            <a:pPr algn="l">
              <a:lnSpc>
                <a:spcPts val="4048"/>
              </a:lnSpc>
            </a:pPr>
            <a:endParaRPr lang="en-US" sz="2453" spc="7">
              <a:solidFill>
                <a:srgbClr val="3B3A3A"/>
              </a:solidFill>
              <a:latin typeface="Montaser Arabic"/>
              <a:ea typeface="Montaser Arabic"/>
              <a:cs typeface="Montaser Arabic"/>
              <a:sym typeface="Montaser Arabic"/>
            </a:endParaRPr>
          </a:p>
          <a:p>
            <a:pPr marL="529692" lvl="1" indent="-264846" algn="l">
              <a:lnSpc>
                <a:spcPts val="4048"/>
              </a:lnSpc>
              <a:buFont typeface="Arial"/>
              <a:buChar char="•"/>
            </a:pPr>
            <a:r>
              <a:rPr lang="en-US" sz="2453" spc="7">
                <a:solidFill>
                  <a:srgbClr val="3B3A3A"/>
                </a:solidFill>
                <a:latin typeface="Montaser Arabic"/>
                <a:ea typeface="Montaser Arabic"/>
                <a:cs typeface="Montaser Arabic"/>
                <a:sym typeface="Montaser Arabic"/>
              </a:rPr>
              <a:t>Este fenómeno ocurre cuando una empresa no puede cumplir con sus obligaciones financieras, lo que puede llevar a consecuencias graves.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29992" y="2782833"/>
            <a:ext cx="18401200" cy="7504167"/>
            <a:chOff x="0" y="0"/>
            <a:chExt cx="4846407" cy="197640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46407" cy="1976406"/>
            </a:xfrm>
            <a:custGeom>
              <a:avLst/>
              <a:gdLst/>
              <a:ahLst/>
              <a:cxnLst/>
              <a:rect l="l" t="t" r="r" b="b"/>
              <a:pathLst>
                <a:path w="4846407" h="1976406">
                  <a:moveTo>
                    <a:pt x="0" y="0"/>
                  </a:moveTo>
                  <a:lnTo>
                    <a:pt x="4846407" y="0"/>
                  </a:lnTo>
                  <a:lnTo>
                    <a:pt x="4846407" y="1976406"/>
                  </a:lnTo>
                  <a:lnTo>
                    <a:pt x="0" y="1976406"/>
                  </a:lnTo>
                  <a:close/>
                </a:path>
              </a:pathLst>
            </a:custGeom>
            <a:solidFill>
              <a:srgbClr val="095D40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46407" cy="20145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5029568" y="895350"/>
            <a:ext cx="7111943" cy="11283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209"/>
              </a:lnSpc>
              <a:spcBef>
                <a:spcPct val="0"/>
              </a:spcBef>
            </a:pPr>
            <a:r>
              <a:rPr lang="en-US" sz="6578" b="1">
                <a:solidFill>
                  <a:srgbClr val="095D40"/>
                </a:solidFill>
                <a:latin typeface="Montaser Arabic Bold"/>
                <a:ea typeface="Montaser Arabic Bold"/>
                <a:cs typeface="Montaser Arabic Bold"/>
                <a:sym typeface="Montaser Arabic Bold"/>
              </a:rPr>
              <a:t>problema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136780" y="4888281"/>
            <a:ext cx="2307903" cy="13263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41"/>
              </a:lnSpc>
              <a:spcBef>
                <a:spcPct val="0"/>
              </a:spcBef>
            </a:pPr>
            <a:r>
              <a:rPr lang="en-US" sz="252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Perdida de capital invertido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115068" y="3087148"/>
            <a:ext cx="2313648" cy="12463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277"/>
              </a:lnSpc>
              <a:spcBef>
                <a:spcPct val="0"/>
              </a:spcBef>
            </a:pPr>
            <a:r>
              <a:rPr lang="en-US" sz="7341" b="1">
                <a:solidFill>
                  <a:srgbClr val="F4F4F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01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748108" y="4888281"/>
            <a:ext cx="2307903" cy="13263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41"/>
              </a:lnSpc>
              <a:spcBef>
                <a:spcPct val="0"/>
              </a:spcBef>
            </a:pPr>
            <a:r>
              <a:rPr lang="en-US" sz="252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Interupción de flujos de efectivo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742363" y="3087148"/>
            <a:ext cx="2313648" cy="12463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277"/>
              </a:lnSpc>
              <a:spcBef>
                <a:spcPct val="0"/>
              </a:spcBef>
            </a:pPr>
            <a:r>
              <a:rPr lang="en-US" sz="7341" b="1">
                <a:solidFill>
                  <a:srgbClr val="F4F4F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02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4376330" y="4888281"/>
            <a:ext cx="2307903" cy="13263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41"/>
              </a:lnSpc>
              <a:spcBef>
                <a:spcPct val="0"/>
              </a:spcBef>
            </a:pPr>
            <a:r>
              <a:rPr lang="en-US" sz="252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Reducción del valor de las acciones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4370586" y="3327645"/>
            <a:ext cx="2313648" cy="12463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277"/>
              </a:lnSpc>
              <a:spcBef>
                <a:spcPct val="0"/>
              </a:spcBef>
            </a:pPr>
            <a:r>
              <a:rPr lang="en-US" sz="7341" b="1">
                <a:solidFill>
                  <a:srgbClr val="F4F4F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03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428716" y="6685903"/>
            <a:ext cx="2313648" cy="12463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277"/>
              </a:lnSpc>
              <a:spcBef>
                <a:spcPct val="0"/>
              </a:spcBef>
            </a:pPr>
            <a:r>
              <a:rPr lang="en-US" sz="7341" b="1">
                <a:solidFill>
                  <a:srgbClr val="F4F4F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04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236489" y="8246799"/>
            <a:ext cx="2307903" cy="8787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41"/>
              </a:lnSpc>
              <a:spcBef>
                <a:spcPct val="0"/>
              </a:spcBef>
            </a:pPr>
            <a:r>
              <a:rPr lang="en-US" sz="252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Riesgo sistematico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236489" y="6685903"/>
            <a:ext cx="2313648" cy="12463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277"/>
              </a:lnSpc>
              <a:spcBef>
                <a:spcPct val="0"/>
              </a:spcBef>
            </a:pPr>
            <a:r>
              <a:rPr lang="en-US" sz="7341" b="1">
                <a:solidFill>
                  <a:srgbClr val="F4F4F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05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428716" y="8246799"/>
            <a:ext cx="2307903" cy="8787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41"/>
              </a:lnSpc>
              <a:spcBef>
                <a:spcPct val="0"/>
              </a:spcBef>
            </a:pPr>
            <a:r>
              <a:rPr lang="en-US" sz="252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Falta de confianza</a:t>
            </a:r>
          </a:p>
        </p:txBody>
      </p:sp>
      <p:sp>
        <p:nvSpPr>
          <p:cNvPr id="16" name="Freeform 16"/>
          <p:cNvSpPr/>
          <p:nvPr/>
        </p:nvSpPr>
        <p:spPr>
          <a:xfrm>
            <a:off x="0" y="-66347"/>
            <a:ext cx="4263005" cy="10353347"/>
          </a:xfrm>
          <a:custGeom>
            <a:avLst/>
            <a:gdLst/>
            <a:ahLst/>
            <a:cxnLst/>
            <a:rect l="l" t="t" r="r" b="b"/>
            <a:pathLst>
              <a:path w="4263005" h="10353347">
                <a:moveTo>
                  <a:pt x="0" y="0"/>
                </a:moveTo>
                <a:lnTo>
                  <a:pt x="4263005" y="0"/>
                </a:lnTo>
                <a:lnTo>
                  <a:pt x="4263005" y="10353347"/>
                </a:lnTo>
                <a:lnTo>
                  <a:pt x="0" y="1035334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4119" r="-209604"/>
            </a:stretch>
          </a:blipFill>
        </p:spPr>
        <p:txBody>
          <a:bodyPr/>
          <a:lstStyle/>
          <a:p>
            <a:endParaRPr lang="es-E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880839" y="7925628"/>
            <a:ext cx="5242525" cy="839849"/>
          </a:xfrm>
          <a:custGeom>
            <a:avLst/>
            <a:gdLst/>
            <a:ahLst/>
            <a:cxnLst/>
            <a:rect l="l" t="t" r="r" b="b"/>
            <a:pathLst>
              <a:path w="5242525" h="839849">
                <a:moveTo>
                  <a:pt x="0" y="0"/>
                </a:moveTo>
                <a:lnTo>
                  <a:pt x="5242525" y="0"/>
                </a:lnTo>
                <a:lnTo>
                  <a:pt x="5242525" y="839849"/>
                </a:lnTo>
                <a:lnTo>
                  <a:pt x="0" y="8398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6000"/>
            </a:blip>
            <a:stretch>
              <a:fillRect b="-79464"/>
            </a:stretch>
          </a:blipFill>
        </p:spPr>
        <p:txBody>
          <a:bodyPr/>
          <a:lstStyle/>
          <a:p>
            <a:endParaRPr lang="es-ES"/>
          </a:p>
        </p:txBody>
      </p:sp>
      <p:grpSp>
        <p:nvGrpSpPr>
          <p:cNvPr id="3" name="Group 3"/>
          <p:cNvGrpSpPr/>
          <p:nvPr/>
        </p:nvGrpSpPr>
        <p:grpSpPr>
          <a:xfrm>
            <a:off x="880839" y="4886055"/>
            <a:ext cx="5242525" cy="3185116"/>
            <a:chOff x="0" y="0"/>
            <a:chExt cx="1622250" cy="98560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622250" cy="985604"/>
            </a:xfrm>
            <a:custGeom>
              <a:avLst/>
              <a:gdLst/>
              <a:ahLst/>
              <a:cxnLst/>
              <a:rect l="l" t="t" r="r" b="b"/>
              <a:pathLst>
                <a:path w="1622250" h="985604">
                  <a:moveTo>
                    <a:pt x="33965" y="0"/>
                  </a:moveTo>
                  <a:lnTo>
                    <a:pt x="1588284" y="0"/>
                  </a:lnTo>
                  <a:cubicBezTo>
                    <a:pt x="1607043" y="0"/>
                    <a:pt x="1622250" y="15207"/>
                    <a:pt x="1622250" y="33965"/>
                  </a:cubicBezTo>
                  <a:lnTo>
                    <a:pt x="1622250" y="951639"/>
                  </a:lnTo>
                  <a:cubicBezTo>
                    <a:pt x="1622250" y="970397"/>
                    <a:pt x="1607043" y="985604"/>
                    <a:pt x="1588284" y="985604"/>
                  </a:cubicBezTo>
                  <a:lnTo>
                    <a:pt x="33965" y="985604"/>
                  </a:lnTo>
                  <a:cubicBezTo>
                    <a:pt x="15207" y="985604"/>
                    <a:pt x="0" y="970397"/>
                    <a:pt x="0" y="951639"/>
                  </a:cubicBezTo>
                  <a:lnTo>
                    <a:pt x="0" y="33965"/>
                  </a:lnTo>
                  <a:cubicBezTo>
                    <a:pt x="0" y="15207"/>
                    <a:pt x="15207" y="0"/>
                    <a:pt x="33965" y="0"/>
                  </a:cubicBezTo>
                  <a:close/>
                </a:path>
              </a:pathLst>
            </a:custGeom>
            <a:solidFill>
              <a:srgbClr val="095D40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622250" cy="10237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2547875" y="3899826"/>
            <a:ext cx="2231594" cy="2231594"/>
          </a:xfrm>
          <a:custGeom>
            <a:avLst/>
            <a:gdLst/>
            <a:ahLst/>
            <a:cxnLst/>
            <a:rect l="l" t="t" r="r" b="b"/>
            <a:pathLst>
              <a:path w="2231594" h="2231594">
                <a:moveTo>
                  <a:pt x="0" y="0"/>
                </a:moveTo>
                <a:lnTo>
                  <a:pt x="2231594" y="0"/>
                </a:lnTo>
                <a:lnTo>
                  <a:pt x="2231594" y="2231594"/>
                </a:lnTo>
                <a:lnTo>
                  <a:pt x="0" y="22315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rnd">
            <a:noFill/>
            <a:prstDash val="solid"/>
            <a:round/>
          </a:ln>
        </p:spPr>
        <p:txBody>
          <a:bodyPr/>
          <a:lstStyle/>
          <a:p>
            <a:endParaRPr lang="es-ES"/>
          </a:p>
        </p:txBody>
      </p:sp>
      <p:sp>
        <p:nvSpPr>
          <p:cNvPr id="7" name="Freeform 7"/>
          <p:cNvSpPr/>
          <p:nvPr/>
        </p:nvSpPr>
        <p:spPr>
          <a:xfrm>
            <a:off x="3033351" y="4320263"/>
            <a:ext cx="937501" cy="1023193"/>
          </a:xfrm>
          <a:custGeom>
            <a:avLst/>
            <a:gdLst/>
            <a:ahLst/>
            <a:cxnLst/>
            <a:rect l="l" t="t" r="r" b="b"/>
            <a:pathLst>
              <a:path w="937501" h="1023193">
                <a:moveTo>
                  <a:pt x="0" y="0"/>
                </a:moveTo>
                <a:lnTo>
                  <a:pt x="937500" y="0"/>
                </a:lnTo>
                <a:lnTo>
                  <a:pt x="937500" y="1023193"/>
                </a:lnTo>
                <a:lnTo>
                  <a:pt x="0" y="102319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8" name="Freeform 8"/>
          <p:cNvSpPr/>
          <p:nvPr/>
        </p:nvSpPr>
        <p:spPr>
          <a:xfrm rot="-10800000">
            <a:off x="6522061" y="7925628"/>
            <a:ext cx="5242525" cy="839849"/>
          </a:xfrm>
          <a:custGeom>
            <a:avLst/>
            <a:gdLst/>
            <a:ahLst/>
            <a:cxnLst/>
            <a:rect l="l" t="t" r="r" b="b"/>
            <a:pathLst>
              <a:path w="5242525" h="839849">
                <a:moveTo>
                  <a:pt x="0" y="0"/>
                </a:moveTo>
                <a:lnTo>
                  <a:pt x="5242525" y="0"/>
                </a:lnTo>
                <a:lnTo>
                  <a:pt x="5242525" y="839849"/>
                </a:lnTo>
                <a:lnTo>
                  <a:pt x="0" y="8398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6000"/>
            </a:blip>
            <a:stretch>
              <a:fillRect b="-79464"/>
            </a:stretch>
          </a:blipFill>
        </p:spPr>
        <p:txBody>
          <a:bodyPr/>
          <a:lstStyle/>
          <a:p>
            <a:endParaRPr lang="es-ES"/>
          </a:p>
        </p:txBody>
      </p:sp>
      <p:grpSp>
        <p:nvGrpSpPr>
          <p:cNvPr id="9" name="Group 9"/>
          <p:cNvGrpSpPr/>
          <p:nvPr/>
        </p:nvGrpSpPr>
        <p:grpSpPr>
          <a:xfrm>
            <a:off x="6522061" y="4886055"/>
            <a:ext cx="5242525" cy="3185116"/>
            <a:chOff x="0" y="0"/>
            <a:chExt cx="1622250" cy="98560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622250" cy="985604"/>
            </a:xfrm>
            <a:custGeom>
              <a:avLst/>
              <a:gdLst/>
              <a:ahLst/>
              <a:cxnLst/>
              <a:rect l="l" t="t" r="r" b="b"/>
              <a:pathLst>
                <a:path w="1622250" h="985604">
                  <a:moveTo>
                    <a:pt x="33965" y="0"/>
                  </a:moveTo>
                  <a:lnTo>
                    <a:pt x="1588284" y="0"/>
                  </a:lnTo>
                  <a:cubicBezTo>
                    <a:pt x="1607043" y="0"/>
                    <a:pt x="1622250" y="15207"/>
                    <a:pt x="1622250" y="33965"/>
                  </a:cubicBezTo>
                  <a:lnTo>
                    <a:pt x="1622250" y="951639"/>
                  </a:lnTo>
                  <a:cubicBezTo>
                    <a:pt x="1622250" y="970397"/>
                    <a:pt x="1607043" y="985604"/>
                    <a:pt x="1588284" y="985604"/>
                  </a:cubicBezTo>
                  <a:lnTo>
                    <a:pt x="33965" y="985604"/>
                  </a:lnTo>
                  <a:cubicBezTo>
                    <a:pt x="15207" y="985604"/>
                    <a:pt x="0" y="970397"/>
                    <a:pt x="0" y="951639"/>
                  </a:cubicBezTo>
                  <a:lnTo>
                    <a:pt x="0" y="33965"/>
                  </a:lnTo>
                  <a:cubicBezTo>
                    <a:pt x="0" y="15207"/>
                    <a:pt x="15207" y="0"/>
                    <a:pt x="33965" y="0"/>
                  </a:cubicBezTo>
                  <a:close/>
                </a:path>
              </a:pathLst>
            </a:custGeom>
            <a:solidFill>
              <a:srgbClr val="095D40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1622250" cy="10237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8189097" y="3899826"/>
            <a:ext cx="2231594" cy="2231594"/>
          </a:xfrm>
          <a:custGeom>
            <a:avLst/>
            <a:gdLst/>
            <a:ahLst/>
            <a:cxnLst/>
            <a:rect l="l" t="t" r="r" b="b"/>
            <a:pathLst>
              <a:path w="2231594" h="2231594">
                <a:moveTo>
                  <a:pt x="0" y="0"/>
                </a:moveTo>
                <a:lnTo>
                  <a:pt x="2231595" y="0"/>
                </a:lnTo>
                <a:lnTo>
                  <a:pt x="2231595" y="2231594"/>
                </a:lnTo>
                <a:lnTo>
                  <a:pt x="0" y="22315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rnd">
            <a:noFill/>
            <a:prstDash val="solid"/>
            <a:round/>
          </a:ln>
        </p:spPr>
        <p:txBody>
          <a:bodyPr/>
          <a:lstStyle/>
          <a:p>
            <a:endParaRPr lang="es-ES"/>
          </a:p>
        </p:txBody>
      </p:sp>
      <p:sp>
        <p:nvSpPr>
          <p:cNvPr id="13" name="Freeform 13"/>
          <p:cNvSpPr/>
          <p:nvPr/>
        </p:nvSpPr>
        <p:spPr>
          <a:xfrm>
            <a:off x="8629640" y="4320263"/>
            <a:ext cx="1027369" cy="1112172"/>
          </a:xfrm>
          <a:custGeom>
            <a:avLst/>
            <a:gdLst/>
            <a:ahLst/>
            <a:cxnLst/>
            <a:rect l="l" t="t" r="r" b="b"/>
            <a:pathLst>
              <a:path w="1027369" h="1112172">
                <a:moveTo>
                  <a:pt x="0" y="0"/>
                </a:moveTo>
                <a:lnTo>
                  <a:pt x="1027368" y="0"/>
                </a:lnTo>
                <a:lnTo>
                  <a:pt x="1027368" y="1112172"/>
                </a:lnTo>
                <a:lnTo>
                  <a:pt x="0" y="111217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ES"/>
          </a:p>
        </p:txBody>
      </p:sp>
      <p:sp>
        <p:nvSpPr>
          <p:cNvPr id="14" name="Freeform 14"/>
          <p:cNvSpPr/>
          <p:nvPr/>
        </p:nvSpPr>
        <p:spPr>
          <a:xfrm rot="-10800000">
            <a:off x="12164636" y="7925628"/>
            <a:ext cx="5242525" cy="839849"/>
          </a:xfrm>
          <a:custGeom>
            <a:avLst/>
            <a:gdLst/>
            <a:ahLst/>
            <a:cxnLst/>
            <a:rect l="l" t="t" r="r" b="b"/>
            <a:pathLst>
              <a:path w="5242525" h="839849">
                <a:moveTo>
                  <a:pt x="0" y="0"/>
                </a:moveTo>
                <a:lnTo>
                  <a:pt x="5242525" y="0"/>
                </a:lnTo>
                <a:lnTo>
                  <a:pt x="5242525" y="839849"/>
                </a:lnTo>
                <a:lnTo>
                  <a:pt x="0" y="8398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6000"/>
            </a:blip>
            <a:stretch>
              <a:fillRect b="-79464"/>
            </a:stretch>
          </a:blipFill>
        </p:spPr>
        <p:txBody>
          <a:bodyPr/>
          <a:lstStyle/>
          <a:p>
            <a:endParaRPr lang="es-ES"/>
          </a:p>
        </p:txBody>
      </p:sp>
      <p:grpSp>
        <p:nvGrpSpPr>
          <p:cNvPr id="15" name="Group 15"/>
          <p:cNvGrpSpPr/>
          <p:nvPr/>
        </p:nvGrpSpPr>
        <p:grpSpPr>
          <a:xfrm>
            <a:off x="12164636" y="4886055"/>
            <a:ext cx="5242525" cy="3185116"/>
            <a:chOff x="0" y="0"/>
            <a:chExt cx="1622250" cy="985604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622250" cy="985604"/>
            </a:xfrm>
            <a:custGeom>
              <a:avLst/>
              <a:gdLst/>
              <a:ahLst/>
              <a:cxnLst/>
              <a:rect l="l" t="t" r="r" b="b"/>
              <a:pathLst>
                <a:path w="1622250" h="985604">
                  <a:moveTo>
                    <a:pt x="33965" y="0"/>
                  </a:moveTo>
                  <a:lnTo>
                    <a:pt x="1588284" y="0"/>
                  </a:lnTo>
                  <a:cubicBezTo>
                    <a:pt x="1607043" y="0"/>
                    <a:pt x="1622250" y="15207"/>
                    <a:pt x="1622250" y="33965"/>
                  </a:cubicBezTo>
                  <a:lnTo>
                    <a:pt x="1622250" y="951639"/>
                  </a:lnTo>
                  <a:cubicBezTo>
                    <a:pt x="1622250" y="970397"/>
                    <a:pt x="1607043" y="985604"/>
                    <a:pt x="1588284" y="985604"/>
                  </a:cubicBezTo>
                  <a:lnTo>
                    <a:pt x="33965" y="985604"/>
                  </a:lnTo>
                  <a:cubicBezTo>
                    <a:pt x="15207" y="985604"/>
                    <a:pt x="0" y="970397"/>
                    <a:pt x="0" y="951639"/>
                  </a:cubicBezTo>
                  <a:lnTo>
                    <a:pt x="0" y="33965"/>
                  </a:lnTo>
                  <a:cubicBezTo>
                    <a:pt x="0" y="15207"/>
                    <a:pt x="15207" y="0"/>
                    <a:pt x="33965" y="0"/>
                  </a:cubicBezTo>
                  <a:close/>
                </a:path>
              </a:pathLst>
            </a:custGeom>
            <a:solidFill>
              <a:srgbClr val="095D40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1622250" cy="10237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8" name="Freeform 18"/>
          <p:cNvSpPr/>
          <p:nvPr/>
        </p:nvSpPr>
        <p:spPr>
          <a:xfrm>
            <a:off x="13831672" y="3899826"/>
            <a:ext cx="2231594" cy="2231594"/>
          </a:xfrm>
          <a:custGeom>
            <a:avLst/>
            <a:gdLst/>
            <a:ahLst/>
            <a:cxnLst/>
            <a:rect l="l" t="t" r="r" b="b"/>
            <a:pathLst>
              <a:path w="2231594" h="2231594">
                <a:moveTo>
                  <a:pt x="0" y="0"/>
                </a:moveTo>
                <a:lnTo>
                  <a:pt x="2231595" y="0"/>
                </a:lnTo>
                <a:lnTo>
                  <a:pt x="2231595" y="2231594"/>
                </a:lnTo>
                <a:lnTo>
                  <a:pt x="0" y="22315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rnd">
            <a:noFill/>
            <a:prstDash val="solid"/>
            <a:round/>
          </a:ln>
        </p:spPr>
        <p:txBody>
          <a:bodyPr/>
          <a:lstStyle/>
          <a:p>
            <a:endParaRPr lang="es-ES"/>
          </a:p>
        </p:txBody>
      </p:sp>
      <p:sp>
        <p:nvSpPr>
          <p:cNvPr id="19" name="Freeform 19"/>
          <p:cNvSpPr/>
          <p:nvPr/>
        </p:nvSpPr>
        <p:spPr>
          <a:xfrm>
            <a:off x="14317286" y="4478101"/>
            <a:ext cx="1000613" cy="954334"/>
          </a:xfrm>
          <a:custGeom>
            <a:avLst/>
            <a:gdLst/>
            <a:ahLst/>
            <a:cxnLst/>
            <a:rect l="l" t="t" r="r" b="b"/>
            <a:pathLst>
              <a:path w="1000613" h="954334">
                <a:moveTo>
                  <a:pt x="0" y="0"/>
                </a:moveTo>
                <a:lnTo>
                  <a:pt x="1000613" y="0"/>
                </a:lnTo>
                <a:lnTo>
                  <a:pt x="1000613" y="954334"/>
                </a:lnTo>
                <a:lnTo>
                  <a:pt x="0" y="95433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grpSp>
        <p:nvGrpSpPr>
          <p:cNvPr id="20" name="Group 20"/>
          <p:cNvGrpSpPr/>
          <p:nvPr/>
        </p:nvGrpSpPr>
        <p:grpSpPr>
          <a:xfrm>
            <a:off x="14317286" y="-3286934"/>
            <a:ext cx="6573868" cy="6573868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AEEA00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21"/>
                </a:lnSpc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5037596" y="1596284"/>
            <a:ext cx="8212809" cy="17225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908"/>
              </a:lnSpc>
              <a:spcBef>
                <a:spcPct val="0"/>
              </a:spcBef>
            </a:pPr>
            <a:r>
              <a:rPr lang="en-US" sz="4934" b="1">
                <a:solidFill>
                  <a:srgbClr val="095D40"/>
                </a:solidFill>
                <a:latin typeface="Montaser Arabic Bold"/>
                <a:ea typeface="Montaser Arabic Bold"/>
                <a:cs typeface="Montaser Arabic Bold"/>
                <a:sym typeface="Montaser Arabic Bold"/>
              </a:rPr>
              <a:t>Sobre el conjunto de datos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310623" y="5836426"/>
            <a:ext cx="4382956" cy="1752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85"/>
              </a:lnSpc>
              <a:spcBef>
                <a:spcPct val="0"/>
              </a:spcBef>
            </a:pPr>
            <a:r>
              <a:rPr lang="en-US" sz="2173" spc="6">
                <a:solidFill>
                  <a:srgbClr val="F4F4F4"/>
                </a:solidFill>
                <a:latin typeface="Montserrat"/>
                <a:ea typeface="Montserrat"/>
                <a:cs typeface="Montserrat"/>
                <a:sym typeface="Montserrat"/>
              </a:rPr>
              <a:t>El conjunto de datos contiene información sobre el estado de incumplimiento en la financiación.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6951846" y="5817376"/>
            <a:ext cx="4382956" cy="9273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750"/>
              </a:lnSpc>
              <a:spcBef>
                <a:spcPct val="0"/>
              </a:spcBef>
            </a:pPr>
            <a:r>
              <a:rPr lang="en-US" sz="2273" spc="6">
                <a:solidFill>
                  <a:srgbClr val="F4F4F4"/>
                </a:solidFill>
                <a:latin typeface="Montserrat"/>
                <a:ea typeface="Montserrat"/>
                <a:cs typeface="Montserrat"/>
                <a:sym typeface="Montserrat"/>
              </a:rPr>
              <a:t>El período cubierto por los datos es de 2017 a 2022.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2594421" y="5826901"/>
            <a:ext cx="4664879" cy="2434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59"/>
              </a:lnSpc>
            </a:pPr>
            <a:r>
              <a:rPr lang="en-US" sz="2400" spc="7">
                <a:solidFill>
                  <a:srgbClr val="F4F4F4"/>
                </a:solidFill>
                <a:latin typeface="Montserrat"/>
                <a:ea typeface="Montserrat"/>
                <a:cs typeface="Montserrat"/>
                <a:sym typeface="Montserrat"/>
              </a:rPr>
              <a:t>1: Representa un estado de incumplimiento (default).</a:t>
            </a:r>
          </a:p>
          <a:p>
            <a:pPr algn="ctr">
              <a:lnSpc>
                <a:spcPts val="3959"/>
              </a:lnSpc>
            </a:pPr>
            <a:r>
              <a:rPr lang="en-US" sz="2400" spc="7">
                <a:solidFill>
                  <a:srgbClr val="F4F4F4"/>
                </a:solidFill>
                <a:latin typeface="Montserrat"/>
                <a:ea typeface="Montserrat"/>
                <a:cs typeface="Montserrat"/>
                <a:sym typeface="Montserrat"/>
              </a:rPr>
              <a:t>0: Representa un estado normal (sin incumplimiento).</a:t>
            </a:r>
          </a:p>
          <a:p>
            <a:pPr marL="0" lvl="0" indent="0" algn="ctr">
              <a:lnSpc>
                <a:spcPts val="3959"/>
              </a:lnSpc>
              <a:spcBef>
                <a:spcPct val="0"/>
              </a:spcBef>
            </a:pPr>
            <a:endParaRPr lang="en-US" sz="2400" spc="7">
              <a:solidFill>
                <a:srgbClr val="F4F4F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27" name="Group 27"/>
          <p:cNvGrpSpPr/>
          <p:nvPr/>
        </p:nvGrpSpPr>
        <p:grpSpPr>
          <a:xfrm>
            <a:off x="14469686" y="-3134534"/>
            <a:ext cx="6573868" cy="6573868"/>
            <a:chOff x="0" y="0"/>
            <a:chExt cx="812800" cy="8128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AEEA00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21"/>
                </a:lnSpc>
              </a:pPr>
              <a:endParaRPr/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-880289" y="8652195"/>
            <a:ext cx="6573868" cy="6573868"/>
            <a:chOff x="0" y="0"/>
            <a:chExt cx="812800" cy="81280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AEEA00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21"/>
                </a:lnSpc>
              </a:pPr>
              <a:endParaRPr/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-2406095" y="8345552"/>
            <a:ext cx="6573868" cy="6573868"/>
            <a:chOff x="0" y="0"/>
            <a:chExt cx="812800" cy="812800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0" cap="sq">
              <a:solidFill>
                <a:srgbClr val="095D40"/>
              </a:solidFill>
              <a:prstDash val="solid"/>
              <a:miter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21"/>
                </a:lnSpc>
              </a:pPr>
              <a:endParaRPr/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14469686" y="-2253605"/>
            <a:ext cx="6573868" cy="6573868"/>
            <a:chOff x="0" y="0"/>
            <a:chExt cx="812800" cy="812800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0" cap="sq">
              <a:solidFill>
                <a:srgbClr val="095D40"/>
              </a:solidFill>
              <a:prstDash val="solid"/>
              <a:miter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38" name="TextBox 38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21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58524" y="1273719"/>
            <a:ext cx="19437171" cy="3137899"/>
            <a:chOff x="0" y="0"/>
            <a:chExt cx="5119255" cy="82644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119255" cy="826442"/>
            </a:xfrm>
            <a:custGeom>
              <a:avLst/>
              <a:gdLst/>
              <a:ahLst/>
              <a:cxnLst/>
              <a:rect l="l" t="t" r="r" b="b"/>
              <a:pathLst>
                <a:path w="5119255" h="826442">
                  <a:moveTo>
                    <a:pt x="0" y="0"/>
                  </a:moveTo>
                  <a:lnTo>
                    <a:pt x="5119255" y="0"/>
                  </a:lnTo>
                  <a:lnTo>
                    <a:pt x="5119255" y="826442"/>
                  </a:lnTo>
                  <a:lnTo>
                    <a:pt x="0" y="826442"/>
                  </a:lnTo>
                  <a:close/>
                </a:path>
              </a:pathLst>
            </a:custGeom>
            <a:solidFill>
              <a:srgbClr val="095D40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5119255" cy="8645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4753302" y="2263163"/>
            <a:ext cx="8781396" cy="10447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567"/>
              </a:lnSpc>
              <a:spcBef>
                <a:spcPct val="0"/>
              </a:spcBef>
            </a:pPr>
            <a:r>
              <a:rPr lang="en-US" sz="6119" b="1">
                <a:solidFill>
                  <a:srgbClr val="FFFFFF"/>
                </a:solidFill>
                <a:latin typeface="Montaser Arabic Bold"/>
                <a:ea typeface="Montaser Arabic Bold"/>
                <a:cs typeface="Montaser Arabic Bold"/>
                <a:sym typeface="Montaser Arabic Bold"/>
              </a:rPr>
              <a:t>Objetivo</a:t>
            </a:r>
          </a:p>
        </p:txBody>
      </p:sp>
      <p:sp>
        <p:nvSpPr>
          <p:cNvPr id="6" name="Freeform 6"/>
          <p:cNvSpPr/>
          <p:nvPr/>
        </p:nvSpPr>
        <p:spPr>
          <a:xfrm>
            <a:off x="4278212" y="5278363"/>
            <a:ext cx="1378111" cy="1378111"/>
          </a:xfrm>
          <a:custGeom>
            <a:avLst/>
            <a:gdLst/>
            <a:ahLst/>
            <a:cxnLst/>
            <a:rect l="l" t="t" r="r" b="b"/>
            <a:pathLst>
              <a:path w="1378111" h="1378111">
                <a:moveTo>
                  <a:pt x="0" y="0"/>
                </a:moveTo>
                <a:lnTo>
                  <a:pt x="1378111" y="0"/>
                </a:lnTo>
                <a:lnTo>
                  <a:pt x="1378111" y="1378110"/>
                </a:lnTo>
                <a:lnTo>
                  <a:pt x="0" y="13781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ES"/>
          </a:p>
        </p:txBody>
      </p:sp>
      <p:sp>
        <p:nvSpPr>
          <p:cNvPr id="7" name="TextBox 7"/>
          <p:cNvSpPr txBox="1"/>
          <p:nvPr/>
        </p:nvSpPr>
        <p:spPr>
          <a:xfrm>
            <a:off x="1907008" y="6885425"/>
            <a:ext cx="6120518" cy="12084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984"/>
              </a:lnSpc>
              <a:spcBef>
                <a:spcPct val="0"/>
              </a:spcBef>
            </a:pPr>
            <a:r>
              <a:rPr lang="en-US" sz="3020" spc="9">
                <a:solidFill>
                  <a:srgbClr val="3B3A3A"/>
                </a:solidFill>
                <a:latin typeface="Montserrat"/>
                <a:ea typeface="Montserrat"/>
                <a:cs typeface="Montserrat"/>
                <a:sym typeface="Montserrat"/>
              </a:rPr>
              <a:t>Crear un modelo que prediga si una empresa incumplirá o no.</a:t>
            </a:r>
          </a:p>
        </p:txBody>
      </p:sp>
      <p:sp>
        <p:nvSpPr>
          <p:cNvPr id="8" name="Freeform 8"/>
          <p:cNvSpPr/>
          <p:nvPr/>
        </p:nvSpPr>
        <p:spPr>
          <a:xfrm>
            <a:off x="12624069" y="5278363"/>
            <a:ext cx="1378111" cy="1378111"/>
          </a:xfrm>
          <a:custGeom>
            <a:avLst/>
            <a:gdLst/>
            <a:ahLst/>
            <a:cxnLst/>
            <a:rect l="l" t="t" r="r" b="b"/>
            <a:pathLst>
              <a:path w="1378111" h="1378111">
                <a:moveTo>
                  <a:pt x="0" y="0"/>
                </a:moveTo>
                <a:lnTo>
                  <a:pt x="1378110" y="0"/>
                </a:lnTo>
                <a:lnTo>
                  <a:pt x="1378110" y="1378110"/>
                </a:lnTo>
                <a:lnTo>
                  <a:pt x="0" y="13781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ES"/>
          </a:p>
        </p:txBody>
      </p:sp>
      <p:sp>
        <p:nvSpPr>
          <p:cNvPr id="9" name="TextBox 9"/>
          <p:cNvSpPr txBox="1"/>
          <p:nvPr/>
        </p:nvSpPr>
        <p:spPr>
          <a:xfrm>
            <a:off x="10245256" y="6894950"/>
            <a:ext cx="6135736" cy="17247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654"/>
              </a:lnSpc>
              <a:spcBef>
                <a:spcPct val="0"/>
              </a:spcBef>
            </a:pPr>
            <a:r>
              <a:rPr lang="en-US" sz="2820" spc="8">
                <a:solidFill>
                  <a:srgbClr val="3B3A3A"/>
                </a:solidFill>
                <a:latin typeface="Montserrat"/>
                <a:ea typeface="Montserrat"/>
                <a:cs typeface="Montserrat"/>
                <a:sym typeface="Montserrat"/>
              </a:rPr>
              <a:t>Ayudar a instituciones financieras a tomar mejores decisiones y evitar grandes riesgos.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3200" y="2556151"/>
            <a:ext cx="18401200" cy="7090932"/>
            <a:chOff x="0" y="0"/>
            <a:chExt cx="4846407" cy="186757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46407" cy="1867571"/>
            </a:xfrm>
            <a:custGeom>
              <a:avLst/>
              <a:gdLst/>
              <a:ahLst/>
              <a:cxnLst/>
              <a:rect l="l" t="t" r="r" b="b"/>
              <a:pathLst>
                <a:path w="4846407" h="1867571">
                  <a:moveTo>
                    <a:pt x="0" y="0"/>
                  </a:moveTo>
                  <a:lnTo>
                    <a:pt x="4846407" y="0"/>
                  </a:lnTo>
                  <a:lnTo>
                    <a:pt x="4846407" y="1867571"/>
                  </a:lnTo>
                  <a:lnTo>
                    <a:pt x="0" y="1867571"/>
                  </a:lnTo>
                  <a:close/>
                </a:path>
              </a:pathLst>
            </a:custGeom>
            <a:solidFill>
              <a:srgbClr val="095D40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46407" cy="19056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4801056" y="560128"/>
            <a:ext cx="7111943" cy="14598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009"/>
              </a:lnSpc>
              <a:spcBef>
                <a:spcPct val="0"/>
              </a:spcBef>
            </a:pPr>
            <a:r>
              <a:rPr lang="en-US" sz="8578" b="1">
                <a:solidFill>
                  <a:srgbClr val="095D40"/>
                </a:solidFill>
                <a:latin typeface="Montaser Arabic Bold"/>
                <a:ea typeface="Montaser Arabic Bold"/>
                <a:cs typeface="Montaser Arabic Bold"/>
                <a:sym typeface="Montaser Arabic Bold"/>
              </a:rPr>
              <a:t>Variables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607856" y="4303278"/>
            <a:ext cx="2307903" cy="16108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61"/>
              </a:lnSpc>
              <a:spcBef>
                <a:spcPct val="0"/>
              </a:spcBef>
            </a:pPr>
            <a:r>
              <a:rPr lang="en-US" sz="182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Proporción de acciones en garantía de los accionistas controladores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602112" y="2969972"/>
            <a:ext cx="2313648" cy="12463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277"/>
              </a:lnSpc>
              <a:spcBef>
                <a:spcPct val="0"/>
              </a:spcBef>
            </a:pPr>
            <a:r>
              <a:rPr lang="en-US" sz="7341" b="1">
                <a:solidFill>
                  <a:srgbClr val="F4F4F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01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258660" y="4357888"/>
            <a:ext cx="2307903" cy="9631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61"/>
              </a:lnSpc>
              <a:spcBef>
                <a:spcPct val="0"/>
              </a:spcBef>
            </a:pPr>
            <a:r>
              <a:rPr lang="en-US" sz="182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Proporción de acciones ilimitadas en garantía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252915" y="2969972"/>
            <a:ext cx="2313648" cy="12463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277"/>
              </a:lnSpc>
              <a:spcBef>
                <a:spcPct val="0"/>
              </a:spcBef>
            </a:pPr>
            <a:r>
              <a:rPr lang="en-US" sz="7341" b="1">
                <a:solidFill>
                  <a:srgbClr val="F4F4F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02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915207" y="4293753"/>
            <a:ext cx="2307903" cy="6844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01"/>
              </a:lnSpc>
              <a:spcBef>
                <a:spcPct val="0"/>
              </a:spcBef>
            </a:pPr>
            <a:r>
              <a:rPr lang="en-US" sz="192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Opinión de auditoríaos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915207" y="2969972"/>
            <a:ext cx="2313648" cy="12463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277"/>
              </a:lnSpc>
              <a:spcBef>
                <a:spcPct val="0"/>
              </a:spcBef>
            </a:pPr>
            <a:r>
              <a:rPr lang="en-US" sz="7341" b="1">
                <a:solidFill>
                  <a:srgbClr val="F4F4F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03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510427" y="4293753"/>
            <a:ext cx="2307903" cy="13702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01"/>
              </a:lnSpc>
              <a:spcBef>
                <a:spcPct val="0"/>
              </a:spcBef>
            </a:pPr>
            <a:r>
              <a:rPr lang="en-US" sz="192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baja de calificación o evaluación negativa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510427" y="2969972"/>
            <a:ext cx="2313648" cy="12463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277"/>
              </a:lnSpc>
              <a:spcBef>
                <a:spcPct val="0"/>
              </a:spcBef>
            </a:pPr>
            <a:r>
              <a:rPr lang="en-US" sz="7341" b="1">
                <a:solidFill>
                  <a:srgbClr val="F4F4F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04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602112" y="7584456"/>
            <a:ext cx="2307903" cy="6844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01"/>
              </a:lnSpc>
              <a:spcBef>
                <a:spcPct val="0"/>
              </a:spcBef>
            </a:pPr>
            <a:r>
              <a:rPr lang="en-US" sz="192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ROA: Retorno sobre activos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607856" y="5968267"/>
            <a:ext cx="2313648" cy="12463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277"/>
              </a:lnSpc>
              <a:spcBef>
                <a:spcPct val="0"/>
              </a:spcBef>
            </a:pPr>
            <a:r>
              <a:rPr lang="en-US" sz="7341" b="1">
                <a:solidFill>
                  <a:srgbClr val="F4F4F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06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203076" y="7583766"/>
            <a:ext cx="2307903" cy="10273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01"/>
              </a:lnSpc>
              <a:spcBef>
                <a:spcPct val="0"/>
              </a:spcBef>
            </a:pPr>
            <a:r>
              <a:rPr lang="en-US" sz="192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Relación entre pasivos y activos ajustados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264404" y="5968267"/>
            <a:ext cx="2313648" cy="12463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277"/>
              </a:lnSpc>
              <a:spcBef>
                <a:spcPct val="0"/>
              </a:spcBef>
            </a:pPr>
            <a:r>
              <a:rPr lang="en-US" sz="7341" b="1">
                <a:solidFill>
                  <a:srgbClr val="F4F4F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07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853879" y="7583766"/>
            <a:ext cx="2307903" cy="10273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01"/>
              </a:lnSpc>
              <a:spcBef>
                <a:spcPct val="0"/>
              </a:spcBef>
            </a:pPr>
            <a:r>
              <a:rPr lang="en-US" sz="192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Proporción de acciones limitadas en garantía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806254" y="5968267"/>
            <a:ext cx="2313648" cy="12463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277"/>
              </a:lnSpc>
              <a:spcBef>
                <a:spcPct val="0"/>
              </a:spcBef>
            </a:pPr>
            <a:r>
              <a:rPr lang="en-US" sz="7341" b="1">
                <a:solidFill>
                  <a:srgbClr val="F4F4F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08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2510427" y="7583766"/>
            <a:ext cx="2307903" cy="6844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01"/>
              </a:lnSpc>
              <a:spcBef>
                <a:spcPct val="0"/>
              </a:spcBef>
            </a:pPr>
            <a:r>
              <a:rPr lang="en-US" sz="192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ROE: Retorno sobre patrimonio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2510427" y="5968267"/>
            <a:ext cx="2313648" cy="12463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277"/>
              </a:lnSpc>
              <a:spcBef>
                <a:spcPct val="0"/>
              </a:spcBef>
            </a:pPr>
            <a:r>
              <a:rPr lang="en-US" sz="7341" b="1">
                <a:solidFill>
                  <a:srgbClr val="F4F4F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09</a:t>
            </a:r>
          </a:p>
        </p:txBody>
      </p:sp>
      <p:sp>
        <p:nvSpPr>
          <p:cNvPr id="22" name="Freeform 22"/>
          <p:cNvSpPr/>
          <p:nvPr/>
        </p:nvSpPr>
        <p:spPr>
          <a:xfrm>
            <a:off x="0" y="-66347"/>
            <a:ext cx="4263005" cy="10353347"/>
          </a:xfrm>
          <a:custGeom>
            <a:avLst/>
            <a:gdLst/>
            <a:ahLst/>
            <a:cxnLst/>
            <a:rect l="l" t="t" r="r" b="b"/>
            <a:pathLst>
              <a:path w="4263005" h="10353347">
                <a:moveTo>
                  <a:pt x="0" y="0"/>
                </a:moveTo>
                <a:lnTo>
                  <a:pt x="4263005" y="0"/>
                </a:lnTo>
                <a:lnTo>
                  <a:pt x="4263005" y="10353347"/>
                </a:lnTo>
                <a:lnTo>
                  <a:pt x="0" y="1035334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4119" r="-209604"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23" name="TextBox 23"/>
          <p:cNvSpPr txBox="1"/>
          <p:nvPr/>
        </p:nvSpPr>
        <p:spPr>
          <a:xfrm>
            <a:off x="15161230" y="2969972"/>
            <a:ext cx="2313648" cy="12463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277"/>
              </a:lnSpc>
              <a:spcBef>
                <a:spcPct val="0"/>
              </a:spcBef>
            </a:pPr>
            <a:r>
              <a:rPr lang="en-US" sz="7341" b="1">
                <a:solidFill>
                  <a:srgbClr val="F4F4F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05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5166975" y="4293753"/>
            <a:ext cx="2307903" cy="10273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01"/>
              </a:lnSpc>
              <a:spcBef>
                <a:spcPct val="0"/>
              </a:spcBef>
            </a:pPr>
            <a:r>
              <a:rPr lang="en-US" sz="192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Relación entre otros créditos y los activos totales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5161230" y="5968267"/>
            <a:ext cx="2313648" cy="12463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277"/>
              </a:lnSpc>
              <a:spcBef>
                <a:spcPct val="0"/>
              </a:spcBef>
            </a:pPr>
            <a:r>
              <a:rPr lang="en-US" sz="7341" b="1">
                <a:solidFill>
                  <a:srgbClr val="F4F4F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10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5172719" y="7593981"/>
            <a:ext cx="2307903" cy="6913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41"/>
              </a:lnSpc>
              <a:spcBef>
                <a:spcPct val="0"/>
              </a:spcBef>
            </a:pPr>
            <a:r>
              <a:rPr lang="en-US" sz="202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Edad de la empresa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5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7099748"/>
            <a:ext cx="3187252" cy="3187252"/>
          </a:xfrm>
          <a:custGeom>
            <a:avLst/>
            <a:gdLst/>
            <a:ahLst/>
            <a:cxnLst/>
            <a:rect l="l" t="t" r="r" b="b"/>
            <a:pathLst>
              <a:path w="3187252" h="3187252">
                <a:moveTo>
                  <a:pt x="0" y="0"/>
                </a:moveTo>
                <a:lnTo>
                  <a:pt x="3187252" y="0"/>
                </a:lnTo>
                <a:lnTo>
                  <a:pt x="3187252" y="3187252"/>
                </a:lnTo>
                <a:lnTo>
                  <a:pt x="0" y="31872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3" name="Freeform 3"/>
          <p:cNvSpPr/>
          <p:nvPr/>
        </p:nvSpPr>
        <p:spPr>
          <a:xfrm rot="-10800000">
            <a:off x="14136241" y="0"/>
            <a:ext cx="4151759" cy="4151759"/>
          </a:xfrm>
          <a:custGeom>
            <a:avLst/>
            <a:gdLst/>
            <a:ahLst/>
            <a:cxnLst/>
            <a:rect l="l" t="t" r="r" b="b"/>
            <a:pathLst>
              <a:path w="4151759" h="4151759">
                <a:moveTo>
                  <a:pt x="0" y="0"/>
                </a:moveTo>
                <a:lnTo>
                  <a:pt x="4151759" y="0"/>
                </a:lnTo>
                <a:lnTo>
                  <a:pt x="4151759" y="4151759"/>
                </a:lnTo>
                <a:lnTo>
                  <a:pt x="0" y="41517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4" name="TextBox 4"/>
          <p:cNvSpPr txBox="1"/>
          <p:nvPr/>
        </p:nvSpPr>
        <p:spPr>
          <a:xfrm>
            <a:off x="1028700" y="952500"/>
            <a:ext cx="6296390" cy="10426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567"/>
              </a:lnSpc>
              <a:spcBef>
                <a:spcPct val="0"/>
              </a:spcBef>
            </a:pPr>
            <a:r>
              <a:rPr lang="en-US" sz="6119" b="1" dirty="0" err="1">
                <a:solidFill>
                  <a:srgbClr val="FFFFFF"/>
                </a:solidFill>
                <a:latin typeface="Montaser Arabic Bold"/>
                <a:ea typeface="Montaser Arabic Bold"/>
                <a:cs typeface="Montaser Arabic Bold"/>
                <a:sym typeface="Montaser Arabic Bold"/>
              </a:rPr>
              <a:t>Streamlit</a:t>
            </a:r>
            <a:endParaRPr lang="en-US" sz="6119" b="1" dirty="0">
              <a:solidFill>
                <a:srgbClr val="FFFFFF"/>
              </a:solidFill>
              <a:latin typeface="Montaser Arabic Bold"/>
              <a:ea typeface="Montaser Arabic Bold"/>
              <a:cs typeface="Montaser Arabic Bold"/>
              <a:sym typeface="Montaser Arabic Bold"/>
            </a:endParaRPr>
          </a:p>
        </p:txBody>
      </p:sp>
      <p:pic>
        <p:nvPicPr>
          <p:cNvPr id="6" name="Imagen 5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4298C035-41F2-9C04-59DB-A1D9B580A7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0" y="2933700"/>
            <a:ext cx="9154935" cy="3807701"/>
          </a:xfrm>
          <a:prstGeom prst="rect">
            <a:avLst/>
          </a:prstGeom>
        </p:spPr>
      </p:pic>
      <p:pic>
        <p:nvPicPr>
          <p:cNvPr id="8" name="Imagen 7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B19F2F67-8BB0-0953-E2BC-87D7DE9651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6800" y="5663873"/>
            <a:ext cx="8382000" cy="409956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714888" y="1549475"/>
            <a:ext cx="8732444" cy="9714903"/>
            <a:chOff x="0" y="0"/>
            <a:chExt cx="2299903" cy="255865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299903" cy="2558658"/>
            </a:xfrm>
            <a:custGeom>
              <a:avLst/>
              <a:gdLst/>
              <a:ahLst/>
              <a:cxnLst/>
              <a:rect l="l" t="t" r="r" b="b"/>
              <a:pathLst>
                <a:path w="2299903" h="2558658">
                  <a:moveTo>
                    <a:pt x="0" y="0"/>
                  </a:moveTo>
                  <a:lnTo>
                    <a:pt x="2299903" y="0"/>
                  </a:lnTo>
                  <a:lnTo>
                    <a:pt x="2299903" y="2558658"/>
                  </a:lnTo>
                  <a:lnTo>
                    <a:pt x="0" y="2558658"/>
                  </a:lnTo>
                  <a:close/>
                </a:path>
              </a:pathLst>
            </a:custGeom>
            <a:solidFill>
              <a:srgbClr val="095D40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299903" cy="25967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21"/>
                </a:lnSpc>
              </a:pPr>
              <a:endParaRPr/>
            </a:p>
          </p:txBody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0" y="-433930"/>
            <a:ext cx="8017556" cy="5577430"/>
            <a:chOff x="0" y="0"/>
            <a:chExt cx="3505200" cy="24384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505200" cy="2438400"/>
            </a:xfrm>
            <a:custGeom>
              <a:avLst/>
              <a:gdLst/>
              <a:ahLst/>
              <a:cxnLst/>
              <a:rect l="l" t="t" r="r" b="b"/>
              <a:pathLst>
                <a:path w="3505200" h="2438400">
                  <a:moveTo>
                    <a:pt x="0" y="0"/>
                  </a:moveTo>
                  <a:lnTo>
                    <a:pt x="0" y="2438400"/>
                  </a:lnTo>
                  <a:lnTo>
                    <a:pt x="3505200" y="1892300"/>
                  </a:lnTo>
                  <a:lnTo>
                    <a:pt x="3505200" y="0"/>
                  </a:lnTo>
                  <a:close/>
                </a:path>
              </a:pathLst>
            </a:custGeom>
            <a:blipFill>
              <a:blip r:embed="rId2"/>
              <a:stretch>
                <a:fillRect l="-2173" r="-2173"/>
              </a:stretch>
            </a:blipFill>
          </p:spPr>
          <p:txBody>
            <a:bodyPr/>
            <a:lstStyle/>
            <a:p>
              <a:endParaRPr lang="es-ES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6291067" y="5708258"/>
            <a:ext cx="4840281" cy="4159617"/>
            <a:chOff x="0" y="0"/>
            <a:chExt cx="812800" cy="6985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AEEA00"/>
            </a:solidFill>
            <a:ln w="127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s-ES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5420014" y="6610762"/>
            <a:ext cx="8555608" cy="7352476"/>
            <a:chOff x="0" y="0"/>
            <a:chExt cx="812800" cy="6985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095D40"/>
            </a:solidFill>
            <a:ln w="127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s-E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2383514" y="5143500"/>
            <a:ext cx="4612220" cy="619480"/>
            <a:chOff x="0" y="0"/>
            <a:chExt cx="1214741" cy="16315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214741" cy="163155"/>
            </a:xfrm>
            <a:custGeom>
              <a:avLst/>
              <a:gdLst/>
              <a:ahLst/>
              <a:cxnLst/>
              <a:rect l="l" t="t" r="r" b="b"/>
              <a:pathLst>
                <a:path w="1214741" h="163155">
                  <a:moveTo>
                    <a:pt x="81578" y="0"/>
                  </a:moveTo>
                  <a:lnTo>
                    <a:pt x="1133163" y="0"/>
                  </a:lnTo>
                  <a:cubicBezTo>
                    <a:pt x="1178217" y="0"/>
                    <a:pt x="1214741" y="36524"/>
                    <a:pt x="1214741" y="81578"/>
                  </a:cubicBezTo>
                  <a:lnTo>
                    <a:pt x="1214741" y="81578"/>
                  </a:lnTo>
                  <a:cubicBezTo>
                    <a:pt x="1214741" y="103213"/>
                    <a:pt x="1206146" y="123963"/>
                    <a:pt x="1190847" y="139262"/>
                  </a:cubicBezTo>
                  <a:cubicBezTo>
                    <a:pt x="1175549" y="154560"/>
                    <a:pt x="1154799" y="163155"/>
                    <a:pt x="1133163" y="163155"/>
                  </a:cubicBezTo>
                  <a:lnTo>
                    <a:pt x="81578" y="163155"/>
                  </a:lnTo>
                  <a:cubicBezTo>
                    <a:pt x="36524" y="163155"/>
                    <a:pt x="0" y="126632"/>
                    <a:pt x="0" y="81578"/>
                  </a:cubicBezTo>
                  <a:lnTo>
                    <a:pt x="0" y="81578"/>
                  </a:lnTo>
                  <a:cubicBezTo>
                    <a:pt x="0" y="36524"/>
                    <a:pt x="36524" y="0"/>
                    <a:pt x="8157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FFFFF"/>
              </a:solidFill>
              <a:prstDash val="solid"/>
              <a:round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1214741" cy="21078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3541"/>
                </a:lnSpc>
                <a:spcBef>
                  <a:spcPct val="0"/>
                </a:spcBef>
              </a:pPr>
              <a:r>
                <a:rPr lang="en-US" sz="2529" b="1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Variables</a:t>
              </a:r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8625956" y="1733644"/>
            <a:ext cx="8419795" cy="21752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729"/>
              </a:lnSpc>
              <a:spcBef>
                <a:spcPct val="0"/>
              </a:spcBef>
            </a:pPr>
            <a:r>
              <a:rPr lang="en-US" sz="6235" b="1" u="none" strike="noStrike">
                <a:solidFill>
                  <a:srgbClr val="095D40"/>
                </a:solidFill>
                <a:latin typeface="Montaser Arabic Bold"/>
                <a:ea typeface="Montaser Arabic Bold"/>
                <a:cs typeface="Montaser Arabic Bold"/>
                <a:sym typeface="Montaser Arabic Bold"/>
              </a:rPr>
              <a:t>Conclusiones y Recomendaciones 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142656" y="5885183"/>
            <a:ext cx="5093935" cy="28702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582"/>
              </a:lnSpc>
              <a:spcBef>
                <a:spcPct val="0"/>
              </a:spcBef>
            </a:pPr>
            <a:r>
              <a:rPr lang="en-US" sz="2776" spc="8">
                <a:solidFill>
                  <a:srgbClr val="F4F4F4"/>
                </a:solidFill>
                <a:latin typeface="Montserrat"/>
                <a:ea typeface="Montserrat"/>
                <a:cs typeface="Montserrat"/>
                <a:sym typeface="Montserrat"/>
              </a:rPr>
              <a:t>Sería recomendable seguir aumentando el número de variables participes en la predicción para generar un modelo mas fiable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9039379" y="5143500"/>
            <a:ext cx="4612220" cy="619480"/>
            <a:chOff x="0" y="0"/>
            <a:chExt cx="1214741" cy="163155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214741" cy="163155"/>
            </a:xfrm>
            <a:custGeom>
              <a:avLst/>
              <a:gdLst/>
              <a:ahLst/>
              <a:cxnLst/>
              <a:rect l="l" t="t" r="r" b="b"/>
              <a:pathLst>
                <a:path w="1214741" h="163155">
                  <a:moveTo>
                    <a:pt x="81578" y="0"/>
                  </a:moveTo>
                  <a:lnTo>
                    <a:pt x="1133163" y="0"/>
                  </a:lnTo>
                  <a:cubicBezTo>
                    <a:pt x="1178217" y="0"/>
                    <a:pt x="1214741" y="36524"/>
                    <a:pt x="1214741" y="81578"/>
                  </a:cubicBezTo>
                  <a:lnTo>
                    <a:pt x="1214741" y="81578"/>
                  </a:lnTo>
                  <a:cubicBezTo>
                    <a:pt x="1214741" y="103213"/>
                    <a:pt x="1206146" y="123963"/>
                    <a:pt x="1190847" y="139262"/>
                  </a:cubicBezTo>
                  <a:cubicBezTo>
                    <a:pt x="1175549" y="154560"/>
                    <a:pt x="1154799" y="163155"/>
                    <a:pt x="1133163" y="163155"/>
                  </a:cubicBezTo>
                  <a:lnTo>
                    <a:pt x="81578" y="163155"/>
                  </a:lnTo>
                  <a:cubicBezTo>
                    <a:pt x="36524" y="163155"/>
                    <a:pt x="0" y="126632"/>
                    <a:pt x="0" y="81578"/>
                  </a:cubicBezTo>
                  <a:lnTo>
                    <a:pt x="0" y="81578"/>
                  </a:lnTo>
                  <a:cubicBezTo>
                    <a:pt x="0" y="36524"/>
                    <a:pt x="36524" y="0"/>
                    <a:pt x="8157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095D40"/>
              </a:solidFill>
              <a:prstDash val="solid"/>
              <a:round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47625"/>
              <a:ext cx="1214741" cy="21078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3541"/>
                </a:lnSpc>
                <a:spcBef>
                  <a:spcPct val="0"/>
                </a:spcBef>
              </a:pPr>
              <a:r>
                <a:rPr lang="en-US" sz="2529" b="1">
                  <a:solidFill>
                    <a:srgbClr val="3B3A3A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datos</a:t>
              </a:r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8798521" y="5885183"/>
            <a:ext cx="5093935" cy="35598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47"/>
              </a:lnSpc>
              <a:spcBef>
                <a:spcPct val="0"/>
              </a:spcBef>
            </a:pPr>
            <a:r>
              <a:rPr lang="en-US" sz="2876" spc="8">
                <a:solidFill>
                  <a:srgbClr val="3B3A3A"/>
                </a:solidFill>
                <a:latin typeface="Montserrat"/>
                <a:ea typeface="Montserrat"/>
                <a:cs typeface="Montserrat"/>
                <a:sym typeface="Montserrat"/>
              </a:rPr>
              <a:t>Imprescindible seguir con el proceso de recopilación de datos para alimentar nuestro modelo y conseguir mejores predicciones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880904" y="0"/>
            <a:ext cx="8603573" cy="10287000"/>
            <a:chOff x="0" y="0"/>
            <a:chExt cx="8603361" cy="10286746"/>
          </a:xfrm>
        </p:grpSpPr>
        <p:sp>
          <p:nvSpPr>
            <p:cNvPr id="3" name="Freeform 3"/>
            <p:cNvSpPr/>
            <p:nvPr/>
          </p:nvSpPr>
          <p:spPr>
            <a:xfrm>
              <a:off x="-2794" y="-127"/>
              <a:ext cx="8606155" cy="10286873"/>
            </a:xfrm>
            <a:custGeom>
              <a:avLst/>
              <a:gdLst/>
              <a:ahLst/>
              <a:cxnLst/>
              <a:rect l="l" t="t" r="r" b="b"/>
              <a:pathLst>
                <a:path w="8606155" h="10286873">
                  <a:moveTo>
                    <a:pt x="8606155" y="10251440"/>
                  </a:moveTo>
                  <a:cubicBezTo>
                    <a:pt x="8606155" y="10284587"/>
                    <a:pt x="8595487" y="10286873"/>
                    <a:pt x="8567674" y="10286873"/>
                  </a:cubicBezTo>
                  <a:cubicBezTo>
                    <a:pt x="5713095" y="10286238"/>
                    <a:pt x="2858643" y="10286238"/>
                    <a:pt x="4064" y="10286238"/>
                  </a:cubicBezTo>
                  <a:cubicBezTo>
                    <a:pt x="0" y="10272395"/>
                    <a:pt x="6350" y="10259822"/>
                    <a:pt x="9271" y="10246995"/>
                  </a:cubicBezTo>
                  <a:cubicBezTo>
                    <a:pt x="134747" y="9685401"/>
                    <a:pt x="260350" y="9123934"/>
                    <a:pt x="386207" y="8562467"/>
                  </a:cubicBezTo>
                  <a:cubicBezTo>
                    <a:pt x="565658" y="7761986"/>
                    <a:pt x="745490" y="6961632"/>
                    <a:pt x="924814" y="6161151"/>
                  </a:cubicBezTo>
                  <a:cubicBezTo>
                    <a:pt x="1146302" y="5172583"/>
                    <a:pt x="1367282" y="4184015"/>
                    <a:pt x="1588643" y="3195574"/>
                  </a:cubicBezTo>
                  <a:cubicBezTo>
                    <a:pt x="1813560" y="2191385"/>
                    <a:pt x="2038604" y="1187323"/>
                    <a:pt x="2264156" y="183261"/>
                  </a:cubicBezTo>
                  <a:cubicBezTo>
                    <a:pt x="2277872" y="122174"/>
                    <a:pt x="2286635" y="59690"/>
                    <a:pt x="2308860" y="635"/>
                  </a:cubicBezTo>
                  <a:cubicBezTo>
                    <a:pt x="4395216" y="635"/>
                    <a:pt x="6481572" y="635"/>
                    <a:pt x="8567928" y="0"/>
                  </a:cubicBezTo>
                  <a:cubicBezTo>
                    <a:pt x="8596249" y="0"/>
                    <a:pt x="8605901" y="3429"/>
                    <a:pt x="8605901" y="35814"/>
                  </a:cubicBezTo>
                  <a:cubicBezTo>
                    <a:pt x="8605139" y="3441065"/>
                    <a:pt x="8605139" y="6846316"/>
                    <a:pt x="8606155" y="10251440"/>
                  </a:cubicBezTo>
                  <a:close/>
                </a:path>
              </a:pathLst>
            </a:custGeom>
            <a:blipFill>
              <a:blip r:embed="rId2"/>
              <a:stretch>
                <a:fillRect t="-12843" b="-12843"/>
              </a:stretch>
            </a:blipFill>
          </p:spPr>
          <p:txBody>
            <a:bodyPr/>
            <a:lstStyle/>
            <a:p>
              <a:endParaRPr lang="es-E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-545670" y="2822482"/>
            <a:ext cx="4891977" cy="937996"/>
            <a:chOff x="0" y="0"/>
            <a:chExt cx="2492518" cy="47792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92518" cy="477920"/>
            </a:xfrm>
            <a:custGeom>
              <a:avLst/>
              <a:gdLst/>
              <a:ahLst/>
              <a:cxnLst/>
              <a:rect l="l" t="t" r="r" b="b"/>
              <a:pathLst>
                <a:path w="2492518" h="477920">
                  <a:moveTo>
                    <a:pt x="2289318" y="0"/>
                  </a:moveTo>
                  <a:lnTo>
                    <a:pt x="0" y="0"/>
                  </a:lnTo>
                  <a:lnTo>
                    <a:pt x="0" y="477920"/>
                  </a:lnTo>
                  <a:lnTo>
                    <a:pt x="2289318" y="477920"/>
                  </a:lnTo>
                  <a:lnTo>
                    <a:pt x="2492518" y="238960"/>
                  </a:lnTo>
                  <a:lnTo>
                    <a:pt x="2289318" y="0"/>
                  </a:lnTo>
                  <a:close/>
                </a:path>
              </a:pathLst>
            </a:custGeom>
            <a:solidFill>
              <a:srgbClr val="095D40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9525"/>
              <a:ext cx="2378218" cy="48744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242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 rot="-4571454">
            <a:off x="7375561" y="7033489"/>
            <a:ext cx="8088844" cy="487354"/>
            <a:chOff x="0" y="0"/>
            <a:chExt cx="14285852" cy="86072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4285852" cy="860725"/>
            </a:xfrm>
            <a:custGeom>
              <a:avLst/>
              <a:gdLst/>
              <a:ahLst/>
              <a:cxnLst/>
              <a:rect l="l" t="t" r="r" b="b"/>
              <a:pathLst>
                <a:path w="14285852" h="860725">
                  <a:moveTo>
                    <a:pt x="203200" y="0"/>
                  </a:moveTo>
                  <a:lnTo>
                    <a:pt x="14285852" y="0"/>
                  </a:lnTo>
                  <a:lnTo>
                    <a:pt x="14082652" y="860725"/>
                  </a:lnTo>
                  <a:lnTo>
                    <a:pt x="0" y="86072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95D40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01600" y="-38100"/>
              <a:ext cx="14082652" cy="8988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21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615316" y="1356824"/>
            <a:ext cx="8602680" cy="846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908"/>
              </a:lnSpc>
              <a:spcBef>
                <a:spcPct val="0"/>
              </a:spcBef>
            </a:pPr>
            <a:r>
              <a:rPr lang="en-US" sz="4934" b="1">
                <a:solidFill>
                  <a:srgbClr val="095D40"/>
                </a:solidFill>
                <a:latin typeface="Montaser Arabic Bold"/>
                <a:ea typeface="Montaser Arabic Bold"/>
                <a:cs typeface="Montaser Arabic Bold"/>
                <a:sym typeface="Montaser Arabic Bold"/>
              </a:rPr>
              <a:t>Posibles variables</a:t>
            </a:r>
          </a:p>
        </p:txBody>
      </p:sp>
      <p:grpSp>
        <p:nvGrpSpPr>
          <p:cNvPr id="11" name="Group 11"/>
          <p:cNvGrpSpPr/>
          <p:nvPr/>
        </p:nvGrpSpPr>
        <p:grpSpPr>
          <a:xfrm rot="-4607105">
            <a:off x="10858725" y="282787"/>
            <a:ext cx="4368397" cy="300533"/>
            <a:chOff x="0" y="0"/>
            <a:chExt cx="12511083" cy="86072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2511083" cy="860725"/>
            </a:xfrm>
            <a:custGeom>
              <a:avLst/>
              <a:gdLst/>
              <a:ahLst/>
              <a:cxnLst/>
              <a:rect l="l" t="t" r="r" b="b"/>
              <a:pathLst>
                <a:path w="12511083" h="860725">
                  <a:moveTo>
                    <a:pt x="203200" y="0"/>
                  </a:moveTo>
                  <a:lnTo>
                    <a:pt x="12511083" y="0"/>
                  </a:lnTo>
                  <a:lnTo>
                    <a:pt x="12307883" y="860725"/>
                  </a:lnTo>
                  <a:lnTo>
                    <a:pt x="0" y="86072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AEEA00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01600" y="-38100"/>
              <a:ext cx="12307883" cy="8988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21"/>
                </a:lnSpc>
              </a:pPr>
              <a:endParaRPr/>
            </a:p>
          </p:txBody>
        </p:sp>
      </p:grpSp>
      <p:sp>
        <p:nvSpPr>
          <p:cNvPr id="14" name="AutoShape 14"/>
          <p:cNvSpPr/>
          <p:nvPr/>
        </p:nvSpPr>
        <p:spPr>
          <a:xfrm flipV="1">
            <a:off x="10870539" y="3653159"/>
            <a:ext cx="1830372" cy="7343575"/>
          </a:xfrm>
          <a:prstGeom prst="line">
            <a:avLst/>
          </a:prstGeom>
          <a:ln w="85725" cap="flat">
            <a:solidFill>
              <a:srgbClr val="F4F4F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ES"/>
          </a:p>
        </p:txBody>
      </p:sp>
      <p:sp>
        <p:nvSpPr>
          <p:cNvPr id="15" name="TextBox 15"/>
          <p:cNvSpPr txBox="1"/>
          <p:nvPr/>
        </p:nvSpPr>
        <p:spPr>
          <a:xfrm>
            <a:off x="820777" y="3065922"/>
            <a:ext cx="3169270" cy="4130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85"/>
              </a:lnSpc>
            </a:pPr>
            <a:r>
              <a:rPr lang="en-US" sz="2489" b="1">
                <a:solidFill>
                  <a:srgbClr val="F4F4F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Tamaña empresa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-1157377" y="4379603"/>
            <a:ext cx="5471274" cy="937996"/>
            <a:chOff x="0" y="0"/>
            <a:chExt cx="2787677" cy="47792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2787677" cy="477920"/>
            </a:xfrm>
            <a:custGeom>
              <a:avLst/>
              <a:gdLst/>
              <a:ahLst/>
              <a:cxnLst/>
              <a:rect l="l" t="t" r="r" b="b"/>
              <a:pathLst>
                <a:path w="2787677" h="477920">
                  <a:moveTo>
                    <a:pt x="2584477" y="0"/>
                  </a:moveTo>
                  <a:lnTo>
                    <a:pt x="0" y="0"/>
                  </a:lnTo>
                  <a:lnTo>
                    <a:pt x="0" y="477920"/>
                  </a:lnTo>
                  <a:lnTo>
                    <a:pt x="2584477" y="477920"/>
                  </a:lnTo>
                  <a:lnTo>
                    <a:pt x="2787677" y="238960"/>
                  </a:lnTo>
                  <a:lnTo>
                    <a:pt x="2584477" y="0"/>
                  </a:lnTo>
                  <a:close/>
                </a:path>
              </a:pathLst>
            </a:custGeom>
            <a:solidFill>
              <a:srgbClr val="095D40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9525"/>
              <a:ext cx="2673377" cy="48744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242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820777" y="4588050"/>
            <a:ext cx="2690942" cy="4130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85"/>
              </a:lnSpc>
            </a:pPr>
            <a:r>
              <a:rPr lang="en-US" sz="2489" b="1">
                <a:solidFill>
                  <a:srgbClr val="F4F4F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sector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-799410" y="7423858"/>
            <a:ext cx="5145718" cy="937996"/>
            <a:chOff x="0" y="0"/>
            <a:chExt cx="2621802" cy="47792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2621802" cy="477920"/>
            </a:xfrm>
            <a:custGeom>
              <a:avLst/>
              <a:gdLst/>
              <a:ahLst/>
              <a:cxnLst/>
              <a:rect l="l" t="t" r="r" b="b"/>
              <a:pathLst>
                <a:path w="2621802" h="477920">
                  <a:moveTo>
                    <a:pt x="2418602" y="0"/>
                  </a:moveTo>
                  <a:lnTo>
                    <a:pt x="0" y="0"/>
                  </a:lnTo>
                  <a:lnTo>
                    <a:pt x="0" y="477920"/>
                  </a:lnTo>
                  <a:lnTo>
                    <a:pt x="2418602" y="477920"/>
                  </a:lnTo>
                  <a:lnTo>
                    <a:pt x="2621802" y="238960"/>
                  </a:lnTo>
                  <a:lnTo>
                    <a:pt x="2418602" y="0"/>
                  </a:lnTo>
                  <a:close/>
                </a:path>
              </a:pathLst>
            </a:custGeom>
            <a:solidFill>
              <a:srgbClr val="095D40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9525"/>
              <a:ext cx="2507502" cy="48744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242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6952210" y="5783722"/>
            <a:ext cx="2690942" cy="4130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85"/>
              </a:lnSpc>
            </a:pPr>
            <a:r>
              <a:rPr lang="en-US" sz="2489" b="1">
                <a:solidFill>
                  <a:srgbClr val="F4F4F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Liquidez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-799410" y="5866736"/>
            <a:ext cx="5145718" cy="937996"/>
            <a:chOff x="0" y="0"/>
            <a:chExt cx="2621802" cy="47792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2621802" cy="477920"/>
            </a:xfrm>
            <a:custGeom>
              <a:avLst/>
              <a:gdLst/>
              <a:ahLst/>
              <a:cxnLst/>
              <a:rect l="l" t="t" r="r" b="b"/>
              <a:pathLst>
                <a:path w="2621802" h="477920">
                  <a:moveTo>
                    <a:pt x="2418602" y="0"/>
                  </a:moveTo>
                  <a:lnTo>
                    <a:pt x="0" y="0"/>
                  </a:lnTo>
                  <a:lnTo>
                    <a:pt x="0" y="477920"/>
                  </a:lnTo>
                  <a:lnTo>
                    <a:pt x="2418602" y="477920"/>
                  </a:lnTo>
                  <a:lnTo>
                    <a:pt x="2621802" y="238960"/>
                  </a:lnTo>
                  <a:lnTo>
                    <a:pt x="2418602" y="0"/>
                  </a:lnTo>
                  <a:close/>
                </a:path>
              </a:pathLst>
            </a:custGeom>
            <a:solidFill>
              <a:srgbClr val="095D40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-9525"/>
              <a:ext cx="2507502" cy="48744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242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5475947" y="5866736"/>
            <a:ext cx="5145718" cy="937996"/>
            <a:chOff x="0" y="0"/>
            <a:chExt cx="2621802" cy="47792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2621802" cy="477920"/>
            </a:xfrm>
            <a:custGeom>
              <a:avLst/>
              <a:gdLst/>
              <a:ahLst/>
              <a:cxnLst/>
              <a:rect l="l" t="t" r="r" b="b"/>
              <a:pathLst>
                <a:path w="2621802" h="477920">
                  <a:moveTo>
                    <a:pt x="2418602" y="0"/>
                  </a:moveTo>
                  <a:lnTo>
                    <a:pt x="0" y="0"/>
                  </a:lnTo>
                  <a:lnTo>
                    <a:pt x="0" y="477920"/>
                  </a:lnTo>
                  <a:lnTo>
                    <a:pt x="2418602" y="477920"/>
                  </a:lnTo>
                  <a:lnTo>
                    <a:pt x="2621802" y="238960"/>
                  </a:lnTo>
                  <a:lnTo>
                    <a:pt x="2418602" y="0"/>
                  </a:lnTo>
                  <a:close/>
                </a:path>
              </a:pathLst>
            </a:custGeom>
            <a:solidFill>
              <a:srgbClr val="095D40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-9525"/>
              <a:ext cx="2507502" cy="48744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242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5475947" y="4309615"/>
            <a:ext cx="5145718" cy="937996"/>
            <a:chOff x="0" y="0"/>
            <a:chExt cx="2621802" cy="47792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2621802" cy="477920"/>
            </a:xfrm>
            <a:custGeom>
              <a:avLst/>
              <a:gdLst/>
              <a:ahLst/>
              <a:cxnLst/>
              <a:rect l="l" t="t" r="r" b="b"/>
              <a:pathLst>
                <a:path w="2621802" h="477920">
                  <a:moveTo>
                    <a:pt x="2418602" y="0"/>
                  </a:moveTo>
                  <a:lnTo>
                    <a:pt x="0" y="0"/>
                  </a:lnTo>
                  <a:lnTo>
                    <a:pt x="0" y="477920"/>
                  </a:lnTo>
                  <a:lnTo>
                    <a:pt x="2418602" y="477920"/>
                  </a:lnTo>
                  <a:lnTo>
                    <a:pt x="2621802" y="238960"/>
                  </a:lnTo>
                  <a:lnTo>
                    <a:pt x="2418602" y="0"/>
                  </a:lnTo>
                  <a:close/>
                </a:path>
              </a:pathLst>
            </a:custGeom>
            <a:solidFill>
              <a:srgbClr val="095D40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0" y="-9525"/>
              <a:ext cx="2507502" cy="48744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242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5475947" y="2822482"/>
            <a:ext cx="5145718" cy="937996"/>
            <a:chOff x="0" y="0"/>
            <a:chExt cx="2621802" cy="477920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2621802" cy="477920"/>
            </a:xfrm>
            <a:custGeom>
              <a:avLst/>
              <a:gdLst/>
              <a:ahLst/>
              <a:cxnLst/>
              <a:rect l="l" t="t" r="r" b="b"/>
              <a:pathLst>
                <a:path w="2621802" h="477920">
                  <a:moveTo>
                    <a:pt x="2418602" y="0"/>
                  </a:moveTo>
                  <a:lnTo>
                    <a:pt x="0" y="0"/>
                  </a:lnTo>
                  <a:lnTo>
                    <a:pt x="0" y="477920"/>
                  </a:lnTo>
                  <a:lnTo>
                    <a:pt x="2418602" y="477920"/>
                  </a:lnTo>
                  <a:lnTo>
                    <a:pt x="2621802" y="238960"/>
                  </a:lnTo>
                  <a:lnTo>
                    <a:pt x="2418602" y="0"/>
                  </a:lnTo>
                  <a:close/>
                </a:path>
              </a:pathLst>
            </a:custGeom>
            <a:solidFill>
              <a:srgbClr val="095D40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0" y="-9525"/>
              <a:ext cx="2507502" cy="48744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242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5475947" y="7423858"/>
            <a:ext cx="5145718" cy="937996"/>
            <a:chOff x="0" y="0"/>
            <a:chExt cx="2621802" cy="477920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2621802" cy="477920"/>
            </a:xfrm>
            <a:custGeom>
              <a:avLst/>
              <a:gdLst/>
              <a:ahLst/>
              <a:cxnLst/>
              <a:rect l="l" t="t" r="r" b="b"/>
              <a:pathLst>
                <a:path w="2621802" h="477920">
                  <a:moveTo>
                    <a:pt x="2418602" y="0"/>
                  </a:moveTo>
                  <a:lnTo>
                    <a:pt x="0" y="0"/>
                  </a:lnTo>
                  <a:lnTo>
                    <a:pt x="0" y="477920"/>
                  </a:lnTo>
                  <a:lnTo>
                    <a:pt x="2418602" y="477920"/>
                  </a:lnTo>
                  <a:lnTo>
                    <a:pt x="2621802" y="238960"/>
                  </a:lnTo>
                  <a:lnTo>
                    <a:pt x="2418602" y="0"/>
                  </a:lnTo>
                  <a:close/>
                </a:path>
              </a:pathLst>
            </a:custGeom>
            <a:solidFill>
              <a:srgbClr val="095D40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38" name="TextBox 38"/>
            <p:cNvSpPr txBox="1"/>
            <p:nvPr/>
          </p:nvSpPr>
          <p:spPr>
            <a:xfrm>
              <a:off x="0" y="-9525"/>
              <a:ext cx="2507502" cy="48744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242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9" name="TextBox 39"/>
          <p:cNvSpPr txBox="1"/>
          <p:nvPr/>
        </p:nvSpPr>
        <p:spPr>
          <a:xfrm>
            <a:off x="6242158" y="7652458"/>
            <a:ext cx="2690942" cy="4130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85"/>
              </a:lnSpc>
            </a:pPr>
            <a:r>
              <a:rPr lang="en-US" sz="2489" b="1">
                <a:solidFill>
                  <a:srgbClr val="F4F4F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EBITDA 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6453058" y="6114386"/>
            <a:ext cx="3370986" cy="4130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85"/>
              </a:lnSpc>
            </a:pPr>
            <a:r>
              <a:rPr lang="en-US" sz="2489" b="1">
                <a:solidFill>
                  <a:srgbClr val="F4F4F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Volatilidad de stock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820777" y="7667298"/>
            <a:ext cx="3169270" cy="4130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85"/>
              </a:lnSpc>
            </a:pPr>
            <a:r>
              <a:rPr lang="en-US" sz="2489" b="1">
                <a:solidFill>
                  <a:srgbClr val="F4F4F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Pasivos corrientes 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820777" y="6110177"/>
            <a:ext cx="2690942" cy="4130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85"/>
              </a:lnSpc>
            </a:pPr>
            <a:r>
              <a:rPr lang="en-US" sz="2489" b="1">
                <a:solidFill>
                  <a:srgbClr val="F4F4F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Prepagos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6453058" y="4435586"/>
            <a:ext cx="2690942" cy="4130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85"/>
              </a:lnSpc>
            </a:pPr>
            <a:r>
              <a:rPr lang="en-US" sz="2489" b="1">
                <a:solidFill>
                  <a:srgbClr val="F4F4F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Cash flow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6453058" y="3065922"/>
            <a:ext cx="3764937" cy="4130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85"/>
              </a:lnSpc>
            </a:pPr>
            <a:r>
              <a:rPr lang="en-US" sz="2489" b="1">
                <a:solidFill>
                  <a:srgbClr val="F4F4F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Margen de beneficio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303</Words>
  <Application>Microsoft Office PowerPoint</Application>
  <PresentationFormat>Personalizado</PresentationFormat>
  <Paragraphs>68</Paragraphs>
  <Slides>10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7" baseType="lpstr">
      <vt:lpstr>Montaser Arabic Bold</vt:lpstr>
      <vt:lpstr>Montserrat</vt:lpstr>
      <vt:lpstr>Calibri</vt:lpstr>
      <vt:lpstr>Arial</vt:lpstr>
      <vt:lpstr>Montserrat Bold</vt:lpstr>
      <vt:lpstr>Montaser Arabic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informe financiero profesional corporativo </dc:title>
  <cp:lastModifiedBy>Sengan</cp:lastModifiedBy>
  <cp:revision>2</cp:revision>
  <dcterms:created xsi:type="dcterms:W3CDTF">2006-08-16T00:00:00Z</dcterms:created>
  <dcterms:modified xsi:type="dcterms:W3CDTF">2024-11-22T00:03:18Z</dcterms:modified>
  <dc:identifier>DAGXDQ1S-ZA</dc:identifier>
</cp:coreProperties>
</file>